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7" r:id="rId2"/>
    <p:sldId id="349" r:id="rId3"/>
    <p:sldId id="350" r:id="rId4"/>
    <p:sldId id="357" r:id="rId5"/>
    <p:sldId id="358" r:id="rId6"/>
    <p:sldId id="376" r:id="rId7"/>
    <p:sldId id="378" r:id="rId8"/>
    <p:sldId id="377" r:id="rId9"/>
    <p:sldId id="318" r:id="rId10"/>
    <p:sldId id="365" r:id="rId11"/>
    <p:sldId id="368" r:id="rId12"/>
    <p:sldId id="366" r:id="rId13"/>
    <p:sldId id="374" r:id="rId14"/>
    <p:sldId id="360" r:id="rId15"/>
    <p:sldId id="361" r:id="rId16"/>
    <p:sldId id="362" r:id="rId17"/>
    <p:sldId id="363" r:id="rId18"/>
    <p:sldId id="364" r:id="rId19"/>
    <p:sldId id="367" r:id="rId20"/>
    <p:sldId id="369" r:id="rId21"/>
    <p:sldId id="370" r:id="rId22"/>
    <p:sldId id="379" r:id="rId23"/>
    <p:sldId id="380" r:id="rId24"/>
    <p:sldId id="381" r:id="rId25"/>
    <p:sldId id="371" r:id="rId26"/>
    <p:sldId id="351" r:id="rId27"/>
    <p:sldId id="372" r:id="rId28"/>
    <p:sldId id="373" r:id="rId29"/>
    <p:sldId id="375" r:id="rId30"/>
    <p:sldId id="3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EA56268-A22E-B647-9DC5-91B2A425A3B0}">
          <p14:sldIdLst>
            <p14:sldId id="317"/>
            <p14:sldId id="349"/>
            <p14:sldId id="350"/>
            <p14:sldId id="357"/>
            <p14:sldId id="358"/>
            <p14:sldId id="376"/>
            <p14:sldId id="378"/>
            <p14:sldId id="377"/>
            <p14:sldId id="318"/>
            <p14:sldId id="365"/>
            <p14:sldId id="368"/>
            <p14:sldId id="366"/>
            <p14:sldId id="374"/>
            <p14:sldId id="360"/>
            <p14:sldId id="361"/>
            <p14:sldId id="362"/>
            <p14:sldId id="363"/>
            <p14:sldId id="364"/>
            <p14:sldId id="367"/>
            <p14:sldId id="369"/>
            <p14:sldId id="370"/>
            <p14:sldId id="379"/>
            <p14:sldId id="380"/>
            <p14:sldId id="381"/>
          </p14:sldIdLst>
        </p14:section>
        <p14:section name="Untitled Section" id="{A2D63377-D6EC-0242-B8CA-88B10A24E234}">
          <p14:sldIdLst>
            <p14:sldId id="371"/>
            <p14:sldId id="351"/>
            <p14:sldId id="372"/>
            <p14:sldId id="373"/>
            <p14:sldId id="375"/>
            <p14:sldId id="3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2409" autoAdjust="0"/>
  </p:normalViewPr>
  <p:slideViewPr>
    <p:cSldViewPr>
      <p:cViewPr varScale="1">
        <p:scale>
          <a:sx n="69" d="100"/>
          <a:sy n="69" d="100"/>
        </p:scale>
        <p:origin x="-20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dgm:t>
        <a:bodyPr/>
        <a:lstStyle/>
        <a:p>
          <a:r>
            <a:rPr lang="en-US" dirty="0" smtClean="0"/>
            <a:t>Meaning</a:t>
          </a:r>
          <a:endParaRPr lang="en-US" dirty="0"/>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E38C9B5E-1964-4295-BBFA-5EAA8E1C056C}">
      <dgm:prSet phldrT="[Text]"/>
      <dgm:spPr/>
      <dgm:t>
        <a:bodyPr/>
        <a:lstStyle/>
        <a:p>
          <a:r>
            <a:rPr lang="en-US" dirty="0" smtClean="0"/>
            <a:t>Layers of meaning</a:t>
          </a:r>
          <a:endParaRPr lang="en-US" dirty="0"/>
        </a:p>
      </dgm:t>
    </dgm:pt>
    <dgm:pt modelId="{22B6E53D-E2EE-4C76-AEE0-3894C8B632F3}" type="parTrans" cxnId="{AFA52342-4D62-4574-B20C-B0F499548A95}">
      <dgm:prSet/>
      <dgm:spPr/>
      <dgm:t>
        <a:bodyPr/>
        <a:lstStyle/>
        <a:p>
          <a:endParaRPr lang="en-US"/>
        </a:p>
      </dgm:t>
    </dgm:pt>
    <dgm:pt modelId="{EEED673F-64CB-4959-8BF6-2E8EC3AA6B0B}" type="sibTrans" cxnId="{AFA52342-4D62-4574-B20C-B0F499548A95}">
      <dgm:prSet/>
      <dgm:spPr/>
      <dgm:t>
        <a:bodyPr/>
        <a:lstStyle/>
        <a:p>
          <a:endParaRPr lang="en-US"/>
        </a:p>
      </dgm:t>
    </dgm:pt>
    <dgm:pt modelId="{93724733-CBA2-476B-BA99-77D46F9E433B}">
      <dgm:prSet phldrT="[Text]"/>
      <dgm:spPr/>
      <dgm:t>
        <a:bodyPr/>
        <a:lstStyle/>
        <a:p>
          <a:r>
            <a:rPr lang="en-US" dirty="0" smtClean="0"/>
            <a:t>Structure</a:t>
          </a:r>
          <a:endParaRPr lang="en-US" dirty="0"/>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A55A99A3-CAF5-48F2-BA03-954768FD1EC3}">
      <dgm:prSet phldrT="[Text]"/>
      <dgm:spPr/>
      <dgm:t>
        <a:bodyPr/>
        <a:lstStyle/>
        <a:p>
          <a:r>
            <a:rPr lang="en-US" dirty="0" smtClean="0"/>
            <a:t>Text features</a:t>
          </a:r>
          <a:endParaRPr lang="en-US" dirty="0"/>
        </a:p>
      </dgm:t>
    </dgm:pt>
    <dgm:pt modelId="{79BAF4AD-44E3-4A50-8967-C666DA8D8DA1}" type="parTrans" cxnId="{A2E86C70-91BC-48F4-8425-97D1DA103B12}">
      <dgm:prSet/>
      <dgm:spPr/>
      <dgm:t>
        <a:bodyPr/>
        <a:lstStyle/>
        <a:p>
          <a:endParaRPr lang="en-US"/>
        </a:p>
      </dgm:t>
    </dgm:pt>
    <dgm:pt modelId="{696D47EB-3F97-463F-BB52-30B9F126103D}" type="sibTrans" cxnId="{A2E86C70-91BC-48F4-8425-97D1DA103B12}">
      <dgm:prSet/>
      <dgm:spPr/>
      <dgm:t>
        <a:bodyPr/>
        <a:lstStyle/>
        <a:p>
          <a:endParaRPr lang="en-US"/>
        </a:p>
      </dgm:t>
    </dgm:pt>
    <dgm:pt modelId="{45250F70-23E2-4736-8D37-A2F331823421}">
      <dgm:prSet phldrT="[Text]"/>
      <dgm:spPr/>
      <dgm:t>
        <a:bodyPr/>
        <a:lstStyle/>
        <a:p>
          <a:r>
            <a:rPr lang="en-US" dirty="0" smtClean="0"/>
            <a:t>Knowledge</a:t>
          </a:r>
          <a:endParaRPr lang="en-US" dirty="0"/>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B6C8453C-C1D3-48E1-8935-5C59F0B9CB83}">
      <dgm:prSet phldrT="[Text]" custT="1"/>
      <dgm:spPr/>
      <dgm:t>
        <a:bodyPr/>
        <a:lstStyle/>
        <a:p>
          <a:r>
            <a:rPr lang="en-US" sz="1600" dirty="0" smtClean="0"/>
            <a:t>Background</a:t>
          </a:r>
          <a:endParaRPr lang="en-US" sz="1600" dirty="0"/>
        </a:p>
      </dgm:t>
    </dgm:pt>
    <dgm:pt modelId="{0433F126-BD17-4C98-B37E-EEF5E2891C65}" type="parTrans" cxnId="{DD1BBDEF-B3AE-48E4-BEAF-F45FDDF377AD}">
      <dgm:prSet/>
      <dgm:spPr/>
      <dgm:t>
        <a:bodyPr/>
        <a:lstStyle/>
        <a:p>
          <a:endParaRPr lang="en-US"/>
        </a:p>
      </dgm:t>
    </dgm:pt>
    <dgm:pt modelId="{85FD461B-2177-463E-A3DD-5F28CFC65AE4}" type="sibTrans" cxnId="{DD1BBDEF-B3AE-48E4-BEAF-F45FDDF377AD}">
      <dgm:prSet/>
      <dgm:spPr/>
      <dgm:t>
        <a:bodyPr/>
        <a:lstStyle/>
        <a:p>
          <a:endParaRPr lang="en-US"/>
        </a:p>
      </dgm:t>
    </dgm:pt>
    <dgm:pt modelId="{785CC3B0-0DD5-4C61-B467-F1B8EC6B106E}">
      <dgm:prSet phldrT="[Text]"/>
      <dgm:spPr/>
      <dgm:t>
        <a:bodyPr/>
        <a:lstStyle/>
        <a:p>
          <a:r>
            <a:rPr lang="en-US" dirty="0" smtClean="0"/>
            <a:t>Language</a:t>
          </a:r>
          <a:endParaRPr lang="en-US" dirty="0"/>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B34373BC-EDB7-4350-8C33-84E08B324F98}">
      <dgm:prSet phldrT="[Text]" custT="1"/>
      <dgm:spPr/>
      <dgm:t>
        <a:bodyPr/>
        <a:lstStyle/>
        <a:p>
          <a:r>
            <a:rPr lang="en-US" sz="1400" dirty="0" smtClean="0"/>
            <a:t>Vocabulary</a:t>
          </a:r>
          <a:endParaRPr lang="en-US" sz="1400" dirty="0"/>
        </a:p>
      </dgm:t>
    </dgm:pt>
    <dgm:pt modelId="{C0F440C5-A02C-4760-B9EE-D87FBE04926A}" type="parTrans" cxnId="{B635813D-C3E5-4254-AB1E-1E336546D878}">
      <dgm:prSet/>
      <dgm:spPr/>
      <dgm:t>
        <a:bodyPr/>
        <a:lstStyle/>
        <a:p>
          <a:endParaRPr lang="en-US"/>
        </a:p>
      </dgm:t>
    </dgm:pt>
    <dgm:pt modelId="{CDFBB874-DB74-44F7-A72D-128804C91397}" type="sibTrans" cxnId="{B635813D-C3E5-4254-AB1E-1E336546D878}">
      <dgm:prSet/>
      <dgm:spPr/>
      <dgm:t>
        <a:bodyPr/>
        <a:lstStyle/>
        <a:p>
          <a:endParaRPr lang="en-US"/>
        </a:p>
      </dgm:t>
    </dgm:pt>
    <dgm:pt modelId="{EC1F7C94-691B-4472-9936-9D80919E925A}">
      <dgm:prSet phldrT="[Text]"/>
      <dgm:spPr/>
      <dgm:t>
        <a:bodyPr/>
        <a:lstStyle/>
        <a:p>
          <a:r>
            <a:rPr lang="en-US" dirty="0" smtClean="0"/>
            <a:t>Purpose</a:t>
          </a:r>
          <a:endParaRPr lang="en-US" dirty="0"/>
        </a:p>
      </dgm:t>
    </dgm:pt>
    <dgm:pt modelId="{C1EE8E72-78E6-4076-B398-6932B89DB816}" type="parTrans" cxnId="{66A3F1A0-2DE6-4753-9AF5-4621DECC5258}">
      <dgm:prSet/>
      <dgm:spPr/>
      <dgm:t>
        <a:bodyPr/>
        <a:lstStyle/>
        <a:p>
          <a:endParaRPr lang="en-US"/>
        </a:p>
      </dgm:t>
    </dgm:pt>
    <dgm:pt modelId="{BD38F93A-949C-4F48-9BBA-1F4F30D0EF3C}" type="sibTrans" cxnId="{66A3F1A0-2DE6-4753-9AF5-4621DECC5258}">
      <dgm:prSet/>
      <dgm:spPr/>
      <dgm:t>
        <a:bodyPr/>
        <a:lstStyle/>
        <a:p>
          <a:endParaRPr lang="en-US"/>
        </a:p>
      </dgm:t>
    </dgm:pt>
    <dgm:pt modelId="{5C85F881-ACC9-4BD2-9B65-E00A09F63EBC}">
      <dgm:prSet phldrT="[Text]"/>
      <dgm:spPr/>
      <dgm:t>
        <a:bodyPr/>
        <a:lstStyle/>
        <a:p>
          <a:r>
            <a:rPr lang="en-US" dirty="0" smtClean="0"/>
            <a:t>Concept complexity</a:t>
          </a:r>
          <a:endParaRPr lang="en-US" dirty="0"/>
        </a:p>
      </dgm:t>
    </dgm:pt>
    <dgm:pt modelId="{EE77DE8F-E2F8-40A9-9B1B-D0A61432CC3A}" type="parTrans" cxnId="{34C4826E-286F-4DBE-994D-7C1CE7E272B9}">
      <dgm:prSet/>
      <dgm:spPr/>
      <dgm:t>
        <a:bodyPr/>
        <a:lstStyle/>
        <a:p>
          <a:endParaRPr lang="en-US"/>
        </a:p>
      </dgm:t>
    </dgm:pt>
    <dgm:pt modelId="{E1A53EE2-D62A-45AA-9AEF-537F85C6BA2B}" type="sibTrans" cxnId="{34C4826E-286F-4DBE-994D-7C1CE7E272B9}">
      <dgm:prSet/>
      <dgm:spPr/>
      <dgm:t>
        <a:bodyPr/>
        <a:lstStyle/>
        <a:p>
          <a:endParaRPr lang="en-US"/>
        </a:p>
      </dgm:t>
    </dgm:pt>
    <dgm:pt modelId="{85A6E45A-98C3-4048-BB4B-07D22521F922}">
      <dgm:prSet phldrT="[Text]"/>
      <dgm:spPr/>
      <dgm:t>
        <a:bodyPr/>
        <a:lstStyle/>
        <a:p>
          <a:r>
            <a:rPr lang="en-US" dirty="0" smtClean="0"/>
            <a:t>Genre</a:t>
          </a:r>
          <a:endParaRPr lang="en-US" dirty="0"/>
        </a:p>
      </dgm:t>
    </dgm:pt>
    <dgm:pt modelId="{D91C8152-9C62-4C0B-89CC-22C23806B83B}" type="parTrans" cxnId="{4174F911-F260-4FC4-8A13-2B568A7D1B19}">
      <dgm:prSet/>
      <dgm:spPr/>
      <dgm:t>
        <a:bodyPr/>
        <a:lstStyle/>
        <a:p>
          <a:endParaRPr lang="en-US"/>
        </a:p>
      </dgm:t>
    </dgm:pt>
    <dgm:pt modelId="{8E73544D-20B3-483C-A2FA-5D5FDAAB31F3}" type="sibTrans" cxnId="{4174F911-F260-4FC4-8A13-2B568A7D1B19}">
      <dgm:prSet/>
      <dgm:spPr/>
      <dgm:t>
        <a:bodyPr/>
        <a:lstStyle/>
        <a:p>
          <a:endParaRPr lang="en-US"/>
        </a:p>
      </dgm:t>
    </dgm:pt>
    <dgm:pt modelId="{CCFFD31D-8024-4BCC-B3E7-8ADCE98708FD}">
      <dgm:prSet phldrT="[Text]"/>
      <dgm:spPr/>
      <dgm:t>
        <a:bodyPr/>
        <a:lstStyle/>
        <a:p>
          <a:r>
            <a:rPr lang="en-US" dirty="0" smtClean="0"/>
            <a:t>Organization</a:t>
          </a:r>
          <a:endParaRPr lang="en-US" dirty="0"/>
        </a:p>
      </dgm:t>
    </dgm:pt>
    <dgm:pt modelId="{2DF0841D-DD7A-428F-915B-EAECB82E24CC}" type="parTrans" cxnId="{96057177-D155-46F8-8011-31AD685099B6}">
      <dgm:prSet/>
      <dgm:spPr/>
      <dgm:t>
        <a:bodyPr/>
        <a:lstStyle/>
        <a:p>
          <a:endParaRPr lang="en-US"/>
        </a:p>
      </dgm:t>
    </dgm:pt>
    <dgm:pt modelId="{9303C374-ADC4-4DEE-A5BD-745972C97621}" type="sibTrans" cxnId="{96057177-D155-46F8-8011-31AD685099B6}">
      <dgm:prSet/>
      <dgm:spPr/>
      <dgm:t>
        <a:bodyPr/>
        <a:lstStyle/>
        <a:p>
          <a:endParaRPr lang="en-US"/>
        </a:p>
      </dgm:t>
    </dgm:pt>
    <dgm:pt modelId="{70A303E8-3C19-4CC0-A7A6-02FD7C0B7C29}">
      <dgm:prSet phldrT="[Text]" custT="1"/>
      <dgm:spPr/>
      <dgm:t>
        <a:bodyPr/>
        <a:lstStyle/>
        <a:p>
          <a:r>
            <a:rPr lang="en-US" sz="1600" dirty="0" smtClean="0"/>
            <a:t>Experiences</a:t>
          </a:r>
          <a:endParaRPr lang="en-US" sz="1600" dirty="0"/>
        </a:p>
      </dgm:t>
    </dgm:pt>
    <dgm:pt modelId="{72721E64-8C46-4843-9026-083888F9B2AC}" type="parTrans" cxnId="{47B5E463-EB17-4C4B-9E52-A3E75F1BD963}">
      <dgm:prSet/>
      <dgm:spPr/>
      <dgm:t>
        <a:bodyPr/>
        <a:lstStyle/>
        <a:p>
          <a:endParaRPr lang="en-US"/>
        </a:p>
      </dgm:t>
    </dgm:pt>
    <dgm:pt modelId="{FEB83496-3437-405D-ADAD-7752B0061883}" type="sibTrans" cxnId="{47B5E463-EB17-4C4B-9E52-A3E75F1BD963}">
      <dgm:prSet/>
      <dgm:spPr/>
      <dgm:t>
        <a:bodyPr/>
        <a:lstStyle/>
        <a:p>
          <a:endParaRPr lang="en-US"/>
        </a:p>
      </dgm:t>
    </dgm:pt>
    <dgm:pt modelId="{8863C025-21A8-4DC9-9F83-AFD5E5490879}">
      <dgm:prSet phldrT="[Text]" custT="1"/>
      <dgm:spPr/>
      <dgm:t>
        <a:bodyPr/>
        <a:lstStyle/>
        <a:p>
          <a:r>
            <a:rPr lang="en-US" sz="1400" dirty="0" smtClean="0"/>
            <a:t>Sentence length and structure</a:t>
          </a:r>
          <a:endParaRPr lang="en-US" sz="1400" dirty="0"/>
        </a:p>
      </dgm:t>
    </dgm:pt>
    <dgm:pt modelId="{68B7F7B8-C485-43BF-B226-ED36DFD7B591}" type="parTrans" cxnId="{5280DF34-5A34-4475-96AF-CE9ED911B0C0}">
      <dgm:prSet/>
      <dgm:spPr/>
      <dgm:t>
        <a:bodyPr/>
        <a:lstStyle/>
        <a:p>
          <a:endParaRPr lang="en-US"/>
        </a:p>
      </dgm:t>
    </dgm:pt>
    <dgm:pt modelId="{2BDD1135-5215-463A-81F0-5D2073F72FC8}" type="sibTrans" cxnId="{5280DF34-5A34-4475-96AF-CE9ED911B0C0}">
      <dgm:prSet/>
      <dgm:spPr/>
      <dgm:t>
        <a:bodyPr/>
        <a:lstStyle/>
        <a:p>
          <a:endParaRPr lang="en-US"/>
        </a:p>
      </dgm:t>
    </dgm:pt>
    <dgm:pt modelId="{6EBE4F93-F4AF-4B3F-BBA5-C644FA2DAF5B}">
      <dgm:prSet phldrT="[Text]" custT="1"/>
      <dgm:spPr/>
      <dgm:t>
        <a:bodyPr/>
        <a:lstStyle/>
        <a:p>
          <a:r>
            <a:rPr lang="en-US" sz="1400" dirty="0" smtClean="0"/>
            <a:t>Figurative language</a:t>
          </a:r>
          <a:endParaRPr lang="en-US" sz="1400" dirty="0"/>
        </a:p>
      </dgm:t>
    </dgm:pt>
    <dgm:pt modelId="{317AA99E-8C19-41E6-9F54-9EB6F74AEC1E}" type="parTrans" cxnId="{30D68B6D-A35A-412E-A064-EF5AB57CB4FB}">
      <dgm:prSet/>
      <dgm:spPr/>
      <dgm:t>
        <a:bodyPr/>
        <a:lstStyle/>
        <a:p>
          <a:endParaRPr lang="en-US"/>
        </a:p>
      </dgm:t>
    </dgm:pt>
    <dgm:pt modelId="{E9CA456F-404B-4C53-9E03-FCE85F31FBC0}" type="sibTrans" cxnId="{30D68B6D-A35A-412E-A064-EF5AB57CB4FB}">
      <dgm:prSet/>
      <dgm:spPr/>
      <dgm:t>
        <a:bodyPr/>
        <a:lstStyle/>
        <a:p>
          <a:endParaRPr lang="en-US"/>
        </a:p>
      </dgm:t>
    </dgm:pt>
    <dgm:pt modelId="{A44B12A8-2863-4A04-ADC3-D05209171756}">
      <dgm:prSet phldrT="[Text]" custT="1"/>
      <dgm:spPr/>
      <dgm:t>
        <a:bodyPr/>
        <a:lstStyle/>
        <a:p>
          <a:r>
            <a:rPr lang="en-US" sz="1400" dirty="0" smtClean="0"/>
            <a:t>Regional/historical usage (dialects)</a:t>
          </a:r>
          <a:endParaRPr lang="en-US" sz="1400" dirty="0"/>
        </a:p>
      </dgm:t>
    </dgm:pt>
    <dgm:pt modelId="{1A8DD5DF-E082-4353-AFCB-9857D2F60DB4}" type="parTrans" cxnId="{A0F95479-C3A6-43CD-8354-D6B50D4780F8}">
      <dgm:prSet/>
      <dgm:spPr/>
      <dgm:t>
        <a:bodyPr/>
        <a:lstStyle/>
        <a:p>
          <a:endParaRPr lang="en-US"/>
        </a:p>
      </dgm:t>
    </dgm:pt>
    <dgm:pt modelId="{8B9BAC81-E1E8-4214-BD9D-0894AAAEB0A4}" type="sibTrans" cxnId="{A0F95479-C3A6-43CD-8354-D6B50D4780F8}">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t>
        <a:bodyPr/>
        <a:lstStyle/>
        <a:p>
          <a:endParaRPr lang="en-US"/>
        </a:p>
      </dgm:t>
    </dgm:pt>
    <dgm:pt modelId="{C062C870-1E4E-420E-97D8-4E28EC7B2C58}" type="pres">
      <dgm:prSet presAssocID="{EF94B7F8-2138-4D49-9E05-0FF119AA94CB}" presName="children" presStyleCnt="0"/>
      <dgm:spPr/>
    </dgm:pt>
    <dgm:pt modelId="{16199B20-E2EC-4059-8FC2-31FC5A012FBD}" type="pres">
      <dgm:prSet presAssocID="{EF94B7F8-2138-4D49-9E05-0FF119AA94CB}" presName="child1group" presStyleCnt="0"/>
      <dgm:spPr/>
    </dgm:pt>
    <dgm:pt modelId="{04D01D45-D10D-41B9-81B4-E60AAA6775B7}" type="pres">
      <dgm:prSet presAssocID="{EF94B7F8-2138-4D49-9E05-0FF119AA94CB}" presName="child1" presStyleLbl="bgAcc1" presStyleIdx="0" presStyleCnt="4"/>
      <dgm:spPr/>
      <dgm:t>
        <a:bodyPr/>
        <a:lstStyle/>
        <a:p>
          <a:endParaRPr lang="en-US"/>
        </a:p>
      </dgm:t>
    </dgm:pt>
    <dgm:pt modelId="{F2B783F2-A081-44AD-AB8A-52EC9CC8C912}" type="pres">
      <dgm:prSet presAssocID="{EF94B7F8-2138-4D49-9E05-0FF119AA94CB}" presName="child1Text" presStyleLbl="bgAcc1" presStyleIdx="0" presStyleCnt="4">
        <dgm:presLayoutVars>
          <dgm:bulletEnabled val="1"/>
        </dgm:presLayoutVars>
      </dgm:prSet>
      <dgm:spPr/>
      <dgm:t>
        <a:bodyPr/>
        <a:lstStyle/>
        <a:p>
          <a:endParaRPr lang="en-US"/>
        </a:p>
      </dgm:t>
    </dgm:pt>
    <dgm:pt modelId="{CE5935C9-6449-4882-B0D6-C3DFAD33FD9D}" type="pres">
      <dgm:prSet presAssocID="{EF94B7F8-2138-4D49-9E05-0FF119AA94CB}" presName="child2group" presStyleCnt="0"/>
      <dgm:spPr/>
    </dgm:pt>
    <dgm:pt modelId="{138A21AE-AEE0-4C84-BF05-5DB2913E635C}" type="pres">
      <dgm:prSet presAssocID="{EF94B7F8-2138-4D49-9E05-0FF119AA94CB}" presName="child2" presStyleLbl="bgAcc1" presStyleIdx="1" presStyleCnt="4"/>
      <dgm:spPr/>
      <dgm:t>
        <a:bodyPr/>
        <a:lstStyle/>
        <a:p>
          <a:endParaRPr lang="en-US"/>
        </a:p>
      </dgm:t>
    </dgm:pt>
    <dgm:pt modelId="{1CD70F82-E2C4-488A-8E05-F51AE1DBC53E}" type="pres">
      <dgm:prSet presAssocID="{EF94B7F8-2138-4D49-9E05-0FF119AA94CB}" presName="child2Text" presStyleLbl="bgAcc1" presStyleIdx="1" presStyleCnt="4">
        <dgm:presLayoutVars>
          <dgm:bulletEnabled val="1"/>
        </dgm:presLayoutVars>
      </dgm:prSet>
      <dgm:spPr/>
      <dgm:t>
        <a:bodyPr/>
        <a:lstStyle/>
        <a:p>
          <a:endParaRPr lang="en-US"/>
        </a:p>
      </dgm:t>
    </dgm:pt>
    <dgm:pt modelId="{2CE19047-0CB3-44B6-9031-B2A531B3189B}" type="pres">
      <dgm:prSet presAssocID="{EF94B7F8-2138-4D49-9E05-0FF119AA94CB}" presName="child3group" presStyleCnt="0"/>
      <dgm:spPr/>
    </dgm:pt>
    <dgm:pt modelId="{B494ECF7-6387-45E0-9E8B-BAD3F88BD68F}" type="pres">
      <dgm:prSet presAssocID="{EF94B7F8-2138-4D49-9E05-0FF119AA94CB}" presName="child3" presStyleLbl="bgAcc1" presStyleIdx="2" presStyleCnt="4" custLinFactNeighborX="4008"/>
      <dgm:spPr/>
      <dgm:t>
        <a:bodyPr/>
        <a:lstStyle/>
        <a:p>
          <a:endParaRPr lang="en-US"/>
        </a:p>
      </dgm:t>
    </dgm:pt>
    <dgm:pt modelId="{4E659FAA-CC3E-4AFA-90E8-26D62CDA31EC}" type="pres">
      <dgm:prSet presAssocID="{EF94B7F8-2138-4D49-9E05-0FF119AA94CB}" presName="child3Text" presStyleLbl="bgAcc1" presStyleIdx="2" presStyleCnt="4">
        <dgm:presLayoutVars>
          <dgm:bulletEnabled val="1"/>
        </dgm:presLayoutVars>
      </dgm:prSet>
      <dgm:spPr/>
      <dgm:t>
        <a:bodyPr/>
        <a:lstStyle/>
        <a:p>
          <a:endParaRPr lang="en-US"/>
        </a:p>
      </dgm:t>
    </dgm:pt>
    <dgm:pt modelId="{796FA2D7-2242-4039-8002-7BC8AEC4F62E}" type="pres">
      <dgm:prSet presAssocID="{EF94B7F8-2138-4D49-9E05-0FF119AA94CB}" presName="child4group" presStyleCnt="0"/>
      <dgm:spPr/>
    </dgm:pt>
    <dgm:pt modelId="{229F5DD6-63BF-4B95-8F77-EE2D2595ED5B}" type="pres">
      <dgm:prSet presAssocID="{EF94B7F8-2138-4D49-9E05-0FF119AA94CB}" presName="child4" presStyleLbl="bgAcc1" presStyleIdx="3" presStyleCnt="4" custLinFactNeighborX="-4008" custLinFactNeighborY="-5260"/>
      <dgm:spPr/>
      <dgm:t>
        <a:bodyPr/>
        <a:lstStyle/>
        <a:p>
          <a:endParaRPr lang="en-US"/>
        </a:p>
      </dgm:t>
    </dgm:pt>
    <dgm:pt modelId="{0C5C105C-BF70-40B6-95DC-B5EB318EE759}" type="pres">
      <dgm:prSet presAssocID="{EF94B7F8-2138-4D49-9E05-0FF119AA94CB}" presName="child4Text" presStyleLbl="bgAcc1" presStyleIdx="3" presStyleCnt="4">
        <dgm:presLayoutVars>
          <dgm:bulletEnabled val="1"/>
        </dgm:presLayoutVars>
      </dgm:prSet>
      <dgm:spPr/>
      <dgm:t>
        <a:bodyPr/>
        <a:lstStyle/>
        <a:p>
          <a:endParaRPr lang="en-US"/>
        </a:p>
      </dgm:t>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t>
        <a:bodyPr/>
        <a:lstStyle/>
        <a:p>
          <a:endParaRPr lang="en-US"/>
        </a:p>
      </dgm:t>
    </dgm:pt>
    <dgm:pt modelId="{F2BD748F-1FDB-4C37-9D81-483A39B447F4}" type="pres">
      <dgm:prSet presAssocID="{EF94B7F8-2138-4D49-9E05-0FF119AA94CB}" presName="quadrant2" presStyleLbl="node1" presStyleIdx="1" presStyleCnt="4">
        <dgm:presLayoutVars>
          <dgm:chMax val="1"/>
          <dgm:bulletEnabled val="1"/>
        </dgm:presLayoutVars>
      </dgm:prSet>
      <dgm:spPr/>
      <dgm:t>
        <a:bodyPr/>
        <a:lstStyle/>
        <a:p>
          <a:endParaRPr lang="en-US"/>
        </a:p>
      </dgm:t>
    </dgm:pt>
    <dgm:pt modelId="{C0BDC9E9-CF23-429B-9A3B-02CC4BE6B5EB}" type="pres">
      <dgm:prSet presAssocID="{EF94B7F8-2138-4D49-9E05-0FF119AA94CB}" presName="quadrant3" presStyleLbl="node1" presStyleIdx="2" presStyleCnt="4">
        <dgm:presLayoutVars>
          <dgm:chMax val="1"/>
          <dgm:bulletEnabled val="1"/>
        </dgm:presLayoutVars>
      </dgm:prSet>
      <dgm:spPr/>
      <dgm:t>
        <a:bodyPr/>
        <a:lstStyle/>
        <a:p>
          <a:endParaRPr lang="en-US"/>
        </a:p>
      </dgm:t>
    </dgm:pt>
    <dgm:pt modelId="{DEB0FDC0-55D1-4037-8099-115271A64B3F}" type="pres">
      <dgm:prSet presAssocID="{EF94B7F8-2138-4D49-9E05-0FF119AA94CB}" presName="quadrant4" presStyleLbl="node1" presStyleIdx="3" presStyleCnt="4">
        <dgm:presLayoutVars>
          <dgm:chMax val="1"/>
          <dgm:bulletEnabled val="1"/>
        </dgm:presLayoutVars>
      </dgm:prSet>
      <dgm:spPr/>
      <dgm:t>
        <a:bodyPr/>
        <a:lstStyle/>
        <a:p>
          <a:endParaRPr lang="en-US"/>
        </a:p>
      </dgm:t>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dgm:pt>
    <dgm:pt modelId="{ED9EC4F5-8AAB-4DC2-8CC2-8D9D7A6873CB}" type="pres">
      <dgm:prSet presAssocID="{EF94B7F8-2138-4D49-9E05-0FF119AA94CB}" presName="center2" presStyleLbl="fgShp" presStyleIdx="1" presStyleCnt="2"/>
      <dgm:spPr/>
    </dgm:pt>
  </dgm:ptLst>
  <dgm:cxnLst>
    <dgm:cxn modelId="{A6979FAB-4D47-1A40-9397-41419B0C6558}" type="presOf" srcId="{85A6E45A-98C3-4048-BB4B-07D22521F922}" destId="{138A21AE-AEE0-4C84-BF05-5DB2913E635C}" srcOrd="0" destOrd="1" presId="urn:microsoft.com/office/officeart/2005/8/layout/cycle4#1"/>
    <dgm:cxn modelId="{34CCBA17-A904-CE40-9E3D-1E1F3A94DC83}" type="presOf" srcId="{70A303E8-3C19-4CC0-A7A6-02FD7C0B7C29}" destId="{4E659FAA-CC3E-4AFA-90E8-26D62CDA31EC}" srcOrd="1" destOrd="1" presId="urn:microsoft.com/office/officeart/2005/8/layout/cycle4#1"/>
    <dgm:cxn modelId="{7B5E93E8-41F0-D94D-B99F-8DE8D711E5D2}" type="presOf" srcId="{45250F70-23E2-4736-8D37-A2F331823421}" destId="{C0BDC9E9-CF23-429B-9A3B-02CC4BE6B5EB}" srcOrd="0" destOrd="0" presId="urn:microsoft.com/office/officeart/2005/8/layout/cycle4#1"/>
    <dgm:cxn modelId="{B631292C-34E9-3E41-A2CD-892D35D670A1}" type="presOf" srcId="{B6C8453C-C1D3-48E1-8935-5C59F0B9CB83}" destId="{B494ECF7-6387-45E0-9E8B-BAD3F88BD68F}" srcOrd="0" destOrd="0" presId="urn:microsoft.com/office/officeart/2005/8/layout/cycle4#1"/>
    <dgm:cxn modelId="{34C4826E-286F-4DBE-994D-7C1CE7E272B9}" srcId="{A99033C2-C88F-4332-91BE-A55E8BE6A58D}" destId="{5C85F881-ACC9-4BD2-9B65-E00A09F63EBC}" srcOrd="2" destOrd="0" parTransId="{EE77DE8F-E2F8-40A9-9B1B-D0A61432CC3A}" sibTransId="{E1A53EE2-D62A-45AA-9AEF-537F85C6BA2B}"/>
    <dgm:cxn modelId="{E9744B19-FDDC-C44C-9A3B-ABDBE5B72ED8}" type="presOf" srcId="{A55A99A3-CAF5-48F2-BA03-954768FD1EC3}" destId="{138A21AE-AEE0-4C84-BF05-5DB2913E635C}" srcOrd="0" destOrd="0" presId="urn:microsoft.com/office/officeart/2005/8/layout/cycle4#1"/>
    <dgm:cxn modelId="{547C151C-77A4-CD4E-B83D-1A2B1DA6E715}" type="presOf" srcId="{E38C9B5E-1964-4295-BBFA-5EAA8E1C056C}" destId="{F2B783F2-A081-44AD-AB8A-52EC9CC8C912}" srcOrd="1" destOrd="0" presId="urn:microsoft.com/office/officeart/2005/8/layout/cycle4#1"/>
    <dgm:cxn modelId="{DDA257F7-32C8-4D29-9DBF-273B41C38A2C}" srcId="{EF94B7F8-2138-4D49-9E05-0FF119AA94CB}" destId="{45250F70-23E2-4736-8D37-A2F331823421}" srcOrd="2" destOrd="0" parTransId="{830DAE69-10C3-4786-8DF7-5107F7888FA3}" sibTransId="{02FF2277-702E-419E-BC9E-C561CC040A3A}"/>
    <dgm:cxn modelId="{1A7680DD-3E38-9543-A20F-F927C7E69D28}" type="presOf" srcId="{6EBE4F93-F4AF-4B3F-BBA5-C644FA2DAF5B}" destId="{229F5DD6-63BF-4B95-8F77-EE2D2595ED5B}" srcOrd="0" destOrd="2" presId="urn:microsoft.com/office/officeart/2005/8/layout/cycle4#1"/>
    <dgm:cxn modelId="{30D68B6D-A35A-412E-A064-EF5AB57CB4FB}" srcId="{785CC3B0-0DD5-4C61-B467-F1B8EC6B106E}" destId="{6EBE4F93-F4AF-4B3F-BBA5-C644FA2DAF5B}" srcOrd="2" destOrd="0" parTransId="{317AA99E-8C19-41E6-9F54-9EB6F74AEC1E}" sibTransId="{E9CA456F-404B-4C53-9E03-FCE85F31FBC0}"/>
    <dgm:cxn modelId="{A0F95479-C3A6-43CD-8354-D6B50D4780F8}" srcId="{785CC3B0-0DD5-4C61-B467-F1B8EC6B106E}" destId="{A44B12A8-2863-4A04-ADC3-D05209171756}" srcOrd="3" destOrd="0" parTransId="{1A8DD5DF-E082-4353-AFCB-9857D2F60DB4}" sibTransId="{8B9BAC81-E1E8-4214-BD9D-0894AAAEB0A4}"/>
    <dgm:cxn modelId="{AFA52342-4D62-4574-B20C-B0F499548A95}" srcId="{A99033C2-C88F-4332-91BE-A55E8BE6A58D}" destId="{E38C9B5E-1964-4295-BBFA-5EAA8E1C056C}" srcOrd="0" destOrd="0" parTransId="{22B6E53D-E2EE-4C76-AEE0-3894C8B632F3}" sibTransId="{EEED673F-64CB-4959-8BF6-2E8EC3AA6B0B}"/>
    <dgm:cxn modelId="{6C4EDBB6-4A80-4798-ACAA-15D3A2B81256}" srcId="{EF94B7F8-2138-4D49-9E05-0FF119AA94CB}" destId="{A99033C2-C88F-4332-91BE-A55E8BE6A58D}" srcOrd="0" destOrd="0" parTransId="{40ABDE0C-2913-419A-8371-E6685811ABE0}" sibTransId="{A2188B04-65F0-4842-BAC1-651E48BEFBCE}"/>
    <dgm:cxn modelId="{89B5AE7E-DCC8-734D-ABCB-D14D18ABCCA5}" type="presOf" srcId="{EF94B7F8-2138-4D49-9E05-0FF119AA94CB}" destId="{9B7D4273-4A56-4906-B1CF-65599D238D75}" srcOrd="0" destOrd="0" presId="urn:microsoft.com/office/officeart/2005/8/layout/cycle4#1"/>
    <dgm:cxn modelId="{86C38861-B4D8-B34B-9C51-E81FCA4D926A}" type="presOf" srcId="{8863C025-21A8-4DC9-9F83-AFD5E5490879}" destId="{0C5C105C-BF70-40B6-95DC-B5EB318EE759}" srcOrd="1" destOrd="1" presId="urn:microsoft.com/office/officeart/2005/8/layout/cycle4#1"/>
    <dgm:cxn modelId="{6B619FDB-EB92-424F-8300-9EBB9F9D079B}" type="presOf" srcId="{B34373BC-EDB7-4350-8C33-84E08B324F98}" destId="{229F5DD6-63BF-4B95-8F77-EE2D2595ED5B}" srcOrd="0" destOrd="0" presId="urn:microsoft.com/office/officeart/2005/8/layout/cycle4#1"/>
    <dgm:cxn modelId="{EB0FAFB9-E7FF-4273-B14F-329B95FA15EC}" srcId="{EF94B7F8-2138-4D49-9E05-0FF119AA94CB}" destId="{785CC3B0-0DD5-4C61-B467-F1B8EC6B106E}" srcOrd="3" destOrd="0" parTransId="{8C2334BA-0CF7-4ADF-8553-729F6FAAC818}" sibTransId="{A91A5E9D-163E-4C4C-B517-2D93D069C066}"/>
    <dgm:cxn modelId="{C730ECCA-23C8-9246-8D63-62C4AC3D6B59}" type="presOf" srcId="{A44B12A8-2863-4A04-ADC3-D05209171756}" destId="{0C5C105C-BF70-40B6-95DC-B5EB318EE759}" srcOrd="1" destOrd="3" presId="urn:microsoft.com/office/officeart/2005/8/layout/cycle4#1"/>
    <dgm:cxn modelId="{19713E7B-1DBC-8146-8B3F-EB1502F9718D}" type="presOf" srcId="{CCFFD31D-8024-4BCC-B3E7-8ADCE98708FD}" destId="{1CD70F82-E2C4-488A-8E05-F51AE1DBC53E}" srcOrd="1" destOrd="2" presId="urn:microsoft.com/office/officeart/2005/8/layout/cycle4#1"/>
    <dgm:cxn modelId="{15FCB101-FBDB-1D4E-8CAD-3D2A954B4989}" type="presOf" srcId="{E38C9B5E-1964-4295-BBFA-5EAA8E1C056C}" destId="{04D01D45-D10D-41B9-81B4-E60AAA6775B7}" srcOrd="0" destOrd="0" presId="urn:microsoft.com/office/officeart/2005/8/layout/cycle4#1"/>
    <dgm:cxn modelId="{500F3DBD-F769-174D-83C4-E061F60952DB}" type="presOf" srcId="{B6C8453C-C1D3-48E1-8935-5C59F0B9CB83}" destId="{4E659FAA-CC3E-4AFA-90E8-26D62CDA31EC}" srcOrd="1" destOrd="0" presId="urn:microsoft.com/office/officeart/2005/8/layout/cycle4#1"/>
    <dgm:cxn modelId="{27EC4C32-D962-724D-BE57-7156CC2CB10F}" type="presOf" srcId="{85A6E45A-98C3-4048-BB4B-07D22521F922}" destId="{1CD70F82-E2C4-488A-8E05-F51AE1DBC53E}" srcOrd="1" destOrd="1" presId="urn:microsoft.com/office/officeart/2005/8/layout/cycle4#1"/>
    <dgm:cxn modelId="{C20E2EE0-05A7-8040-982E-E447EA3B2729}" type="presOf" srcId="{A99033C2-C88F-4332-91BE-A55E8BE6A58D}" destId="{7A1565AB-D14E-4728-BB5A-E2B5C6732B86}" srcOrd="0" destOrd="0" presId="urn:microsoft.com/office/officeart/2005/8/layout/cycle4#1"/>
    <dgm:cxn modelId="{3F800265-DBAA-2A48-A803-DE77D0F5B508}" type="presOf" srcId="{8863C025-21A8-4DC9-9F83-AFD5E5490879}" destId="{229F5DD6-63BF-4B95-8F77-EE2D2595ED5B}" srcOrd="0" destOrd="1" presId="urn:microsoft.com/office/officeart/2005/8/layout/cycle4#1"/>
    <dgm:cxn modelId="{47B5E463-EB17-4C4B-9E52-A3E75F1BD963}" srcId="{45250F70-23E2-4736-8D37-A2F331823421}" destId="{70A303E8-3C19-4CC0-A7A6-02FD7C0B7C29}" srcOrd="1" destOrd="0" parTransId="{72721E64-8C46-4843-9026-083888F9B2AC}" sibTransId="{FEB83496-3437-405D-ADAD-7752B0061883}"/>
    <dgm:cxn modelId="{4174F911-F260-4FC4-8A13-2B568A7D1B19}" srcId="{93724733-CBA2-476B-BA99-77D46F9E433B}" destId="{85A6E45A-98C3-4048-BB4B-07D22521F922}" srcOrd="1" destOrd="0" parTransId="{D91C8152-9C62-4C0B-89CC-22C23806B83B}" sibTransId="{8E73544D-20B3-483C-A2FA-5D5FDAAB31F3}"/>
    <dgm:cxn modelId="{E55DEC78-586B-9A4C-9663-AA7B65942B8E}" type="presOf" srcId="{B34373BC-EDB7-4350-8C33-84E08B324F98}" destId="{0C5C105C-BF70-40B6-95DC-B5EB318EE759}" srcOrd="1" destOrd="0" presId="urn:microsoft.com/office/officeart/2005/8/layout/cycle4#1"/>
    <dgm:cxn modelId="{5280DF34-5A34-4475-96AF-CE9ED911B0C0}" srcId="{785CC3B0-0DD5-4C61-B467-F1B8EC6B106E}" destId="{8863C025-21A8-4DC9-9F83-AFD5E5490879}" srcOrd="1" destOrd="0" parTransId="{68B7F7B8-C485-43BF-B226-ED36DFD7B591}" sibTransId="{2BDD1135-5215-463A-81F0-5D2073F72FC8}"/>
    <dgm:cxn modelId="{DD1BBDEF-B3AE-48E4-BEAF-F45FDDF377AD}" srcId="{45250F70-23E2-4736-8D37-A2F331823421}" destId="{B6C8453C-C1D3-48E1-8935-5C59F0B9CB83}" srcOrd="0" destOrd="0" parTransId="{0433F126-BD17-4C98-B37E-EEF5E2891C65}" sibTransId="{85FD461B-2177-463E-A3DD-5F28CFC65AE4}"/>
    <dgm:cxn modelId="{D44A3258-7B29-4958-8DC9-ABEE63EFEA24}" srcId="{EF94B7F8-2138-4D49-9E05-0FF119AA94CB}" destId="{93724733-CBA2-476B-BA99-77D46F9E433B}" srcOrd="1" destOrd="0" parTransId="{2AF1C4BF-FBA5-4BF8-B1E2-67D31190996F}" sibTransId="{E95B2777-B98E-43E1-9C6B-C52E8F0FB420}"/>
    <dgm:cxn modelId="{B635813D-C3E5-4254-AB1E-1E336546D878}" srcId="{785CC3B0-0DD5-4C61-B467-F1B8EC6B106E}" destId="{B34373BC-EDB7-4350-8C33-84E08B324F98}" srcOrd="0" destOrd="0" parTransId="{C0F440C5-A02C-4760-B9EE-D87FBE04926A}" sibTransId="{CDFBB874-DB74-44F7-A72D-128804C91397}"/>
    <dgm:cxn modelId="{51679C96-6481-D042-AD24-E7B7F238F72D}" type="presOf" srcId="{CCFFD31D-8024-4BCC-B3E7-8ADCE98708FD}" destId="{138A21AE-AEE0-4C84-BF05-5DB2913E635C}" srcOrd="0" destOrd="2" presId="urn:microsoft.com/office/officeart/2005/8/layout/cycle4#1"/>
    <dgm:cxn modelId="{0B5CA492-454C-F84E-83C0-CB73AFF4ED5C}" type="presOf" srcId="{A44B12A8-2863-4A04-ADC3-D05209171756}" destId="{229F5DD6-63BF-4B95-8F77-EE2D2595ED5B}" srcOrd="0" destOrd="3" presId="urn:microsoft.com/office/officeart/2005/8/layout/cycle4#1"/>
    <dgm:cxn modelId="{66A3F1A0-2DE6-4753-9AF5-4621DECC5258}" srcId="{A99033C2-C88F-4332-91BE-A55E8BE6A58D}" destId="{EC1F7C94-691B-4472-9936-9D80919E925A}" srcOrd="1" destOrd="0" parTransId="{C1EE8E72-78E6-4076-B398-6932B89DB816}" sibTransId="{BD38F93A-949C-4F48-9BBA-1F4F30D0EF3C}"/>
    <dgm:cxn modelId="{A2E86C70-91BC-48F4-8425-97D1DA103B12}" srcId="{93724733-CBA2-476B-BA99-77D46F9E433B}" destId="{A55A99A3-CAF5-48F2-BA03-954768FD1EC3}" srcOrd="0" destOrd="0" parTransId="{79BAF4AD-44E3-4A50-8967-C666DA8D8DA1}" sibTransId="{696D47EB-3F97-463F-BB52-30B9F126103D}"/>
    <dgm:cxn modelId="{71B98124-02C3-6B4D-AF33-F6B22914207B}" type="presOf" srcId="{785CC3B0-0DD5-4C61-B467-F1B8EC6B106E}" destId="{DEB0FDC0-55D1-4037-8099-115271A64B3F}" srcOrd="0" destOrd="0" presId="urn:microsoft.com/office/officeart/2005/8/layout/cycle4#1"/>
    <dgm:cxn modelId="{C0BCD217-B478-7849-8B67-3E9A0366F5D3}" type="presOf" srcId="{EC1F7C94-691B-4472-9936-9D80919E925A}" destId="{F2B783F2-A081-44AD-AB8A-52EC9CC8C912}" srcOrd="1" destOrd="1" presId="urn:microsoft.com/office/officeart/2005/8/layout/cycle4#1"/>
    <dgm:cxn modelId="{9C71FB3E-A1FA-F943-A287-969B4D4D2EAB}" type="presOf" srcId="{EC1F7C94-691B-4472-9936-9D80919E925A}" destId="{04D01D45-D10D-41B9-81B4-E60AAA6775B7}" srcOrd="0" destOrd="1" presId="urn:microsoft.com/office/officeart/2005/8/layout/cycle4#1"/>
    <dgm:cxn modelId="{6B603081-1B95-A941-8C24-E87B7B5FAA81}" type="presOf" srcId="{6EBE4F93-F4AF-4B3F-BBA5-C644FA2DAF5B}" destId="{0C5C105C-BF70-40B6-95DC-B5EB318EE759}" srcOrd="1" destOrd="2" presId="urn:microsoft.com/office/officeart/2005/8/layout/cycle4#1"/>
    <dgm:cxn modelId="{27959E4B-649D-164F-9EC9-529983ADDA5D}" type="presOf" srcId="{70A303E8-3C19-4CC0-A7A6-02FD7C0B7C29}" destId="{B494ECF7-6387-45E0-9E8B-BAD3F88BD68F}" srcOrd="0" destOrd="1" presId="urn:microsoft.com/office/officeart/2005/8/layout/cycle4#1"/>
    <dgm:cxn modelId="{B8BA909A-F367-F642-86DA-91CF4A0816CF}" type="presOf" srcId="{A55A99A3-CAF5-48F2-BA03-954768FD1EC3}" destId="{1CD70F82-E2C4-488A-8E05-F51AE1DBC53E}" srcOrd="1" destOrd="0" presId="urn:microsoft.com/office/officeart/2005/8/layout/cycle4#1"/>
    <dgm:cxn modelId="{96057177-D155-46F8-8011-31AD685099B6}" srcId="{93724733-CBA2-476B-BA99-77D46F9E433B}" destId="{CCFFD31D-8024-4BCC-B3E7-8ADCE98708FD}" srcOrd="2" destOrd="0" parTransId="{2DF0841D-DD7A-428F-915B-EAECB82E24CC}" sibTransId="{9303C374-ADC4-4DEE-A5BD-745972C97621}"/>
    <dgm:cxn modelId="{64735E7C-0059-8047-A59B-FC26950C6630}" type="presOf" srcId="{5C85F881-ACC9-4BD2-9B65-E00A09F63EBC}" destId="{04D01D45-D10D-41B9-81B4-E60AAA6775B7}" srcOrd="0" destOrd="2" presId="urn:microsoft.com/office/officeart/2005/8/layout/cycle4#1"/>
    <dgm:cxn modelId="{821ACD96-1F44-374E-9A84-2C540457236A}" type="presOf" srcId="{5C85F881-ACC9-4BD2-9B65-E00A09F63EBC}" destId="{F2B783F2-A081-44AD-AB8A-52EC9CC8C912}" srcOrd="1" destOrd="2" presId="urn:microsoft.com/office/officeart/2005/8/layout/cycle4#1"/>
    <dgm:cxn modelId="{1CF04A23-9EF4-B74F-9D62-A21DCC911373}" type="presOf" srcId="{93724733-CBA2-476B-BA99-77D46F9E433B}" destId="{F2BD748F-1FDB-4C37-9D81-483A39B447F4}" srcOrd="0" destOrd="0" presId="urn:microsoft.com/office/officeart/2005/8/layout/cycle4#1"/>
    <dgm:cxn modelId="{AFED5854-7453-2C49-83D8-688A9CF4EC07}" type="presParOf" srcId="{9B7D4273-4A56-4906-B1CF-65599D238D75}" destId="{C062C870-1E4E-420E-97D8-4E28EC7B2C58}" srcOrd="0" destOrd="0" presId="urn:microsoft.com/office/officeart/2005/8/layout/cycle4#1"/>
    <dgm:cxn modelId="{24F44666-AE0C-2344-BCCA-926A1E2F986A}" type="presParOf" srcId="{C062C870-1E4E-420E-97D8-4E28EC7B2C58}" destId="{16199B20-E2EC-4059-8FC2-31FC5A012FBD}" srcOrd="0" destOrd="0" presId="urn:microsoft.com/office/officeart/2005/8/layout/cycle4#1"/>
    <dgm:cxn modelId="{AACADE12-C9DE-0342-86BE-80457089010B}" type="presParOf" srcId="{16199B20-E2EC-4059-8FC2-31FC5A012FBD}" destId="{04D01D45-D10D-41B9-81B4-E60AAA6775B7}" srcOrd="0" destOrd="0" presId="urn:microsoft.com/office/officeart/2005/8/layout/cycle4#1"/>
    <dgm:cxn modelId="{F97E826E-88BD-A742-A159-C85DFFE7E2EA}" type="presParOf" srcId="{16199B20-E2EC-4059-8FC2-31FC5A012FBD}" destId="{F2B783F2-A081-44AD-AB8A-52EC9CC8C912}" srcOrd="1" destOrd="0" presId="urn:microsoft.com/office/officeart/2005/8/layout/cycle4#1"/>
    <dgm:cxn modelId="{9841B27D-8F2A-2247-BAF1-E80F9C7489E9}" type="presParOf" srcId="{C062C870-1E4E-420E-97D8-4E28EC7B2C58}" destId="{CE5935C9-6449-4882-B0D6-C3DFAD33FD9D}" srcOrd="1" destOrd="0" presId="urn:microsoft.com/office/officeart/2005/8/layout/cycle4#1"/>
    <dgm:cxn modelId="{8D659A7C-E00A-ED4B-AC6D-A262394A9217}" type="presParOf" srcId="{CE5935C9-6449-4882-B0D6-C3DFAD33FD9D}" destId="{138A21AE-AEE0-4C84-BF05-5DB2913E635C}" srcOrd="0" destOrd="0" presId="urn:microsoft.com/office/officeart/2005/8/layout/cycle4#1"/>
    <dgm:cxn modelId="{75BE399A-20CE-9A4C-9EDC-D9344A2DB8D7}" type="presParOf" srcId="{CE5935C9-6449-4882-B0D6-C3DFAD33FD9D}" destId="{1CD70F82-E2C4-488A-8E05-F51AE1DBC53E}" srcOrd="1" destOrd="0" presId="urn:microsoft.com/office/officeart/2005/8/layout/cycle4#1"/>
    <dgm:cxn modelId="{0B1D75A5-D23C-9B4E-B634-1C87813AF0C8}" type="presParOf" srcId="{C062C870-1E4E-420E-97D8-4E28EC7B2C58}" destId="{2CE19047-0CB3-44B6-9031-B2A531B3189B}" srcOrd="2" destOrd="0" presId="urn:microsoft.com/office/officeart/2005/8/layout/cycle4#1"/>
    <dgm:cxn modelId="{0C937347-73BD-884E-BCD1-7F67AE392833}" type="presParOf" srcId="{2CE19047-0CB3-44B6-9031-B2A531B3189B}" destId="{B494ECF7-6387-45E0-9E8B-BAD3F88BD68F}" srcOrd="0" destOrd="0" presId="urn:microsoft.com/office/officeart/2005/8/layout/cycle4#1"/>
    <dgm:cxn modelId="{7E18964D-3940-F64E-BFC6-267FCE59559F}" type="presParOf" srcId="{2CE19047-0CB3-44B6-9031-B2A531B3189B}" destId="{4E659FAA-CC3E-4AFA-90E8-26D62CDA31EC}" srcOrd="1" destOrd="0" presId="urn:microsoft.com/office/officeart/2005/8/layout/cycle4#1"/>
    <dgm:cxn modelId="{28B69EA9-BDCA-E444-AC47-A483098485C4}" type="presParOf" srcId="{C062C870-1E4E-420E-97D8-4E28EC7B2C58}" destId="{796FA2D7-2242-4039-8002-7BC8AEC4F62E}" srcOrd="3" destOrd="0" presId="urn:microsoft.com/office/officeart/2005/8/layout/cycle4#1"/>
    <dgm:cxn modelId="{149535C6-405D-BF48-9F39-4BBC20796854}" type="presParOf" srcId="{796FA2D7-2242-4039-8002-7BC8AEC4F62E}" destId="{229F5DD6-63BF-4B95-8F77-EE2D2595ED5B}" srcOrd="0" destOrd="0" presId="urn:microsoft.com/office/officeart/2005/8/layout/cycle4#1"/>
    <dgm:cxn modelId="{5F799B80-B500-6745-A349-64B78A467CC2}" type="presParOf" srcId="{796FA2D7-2242-4039-8002-7BC8AEC4F62E}" destId="{0C5C105C-BF70-40B6-95DC-B5EB318EE759}" srcOrd="1" destOrd="0" presId="urn:microsoft.com/office/officeart/2005/8/layout/cycle4#1"/>
    <dgm:cxn modelId="{413298F1-2897-D941-9E53-EC5F284CC2AD}" type="presParOf" srcId="{C062C870-1E4E-420E-97D8-4E28EC7B2C58}" destId="{076FDA14-F84C-4CA6-A766-07D845C9C2BC}" srcOrd="4" destOrd="0" presId="urn:microsoft.com/office/officeart/2005/8/layout/cycle4#1"/>
    <dgm:cxn modelId="{2C54E583-57E0-D147-A855-87180446267B}" type="presParOf" srcId="{9B7D4273-4A56-4906-B1CF-65599D238D75}" destId="{CD16E521-F398-485F-BC55-6058BF3F9DA6}" srcOrd="1" destOrd="0" presId="urn:microsoft.com/office/officeart/2005/8/layout/cycle4#1"/>
    <dgm:cxn modelId="{CA9B9FA7-5068-5446-AA05-D50E3C78C673}" type="presParOf" srcId="{CD16E521-F398-485F-BC55-6058BF3F9DA6}" destId="{7A1565AB-D14E-4728-BB5A-E2B5C6732B86}" srcOrd="0" destOrd="0" presId="urn:microsoft.com/office/officeart/2005/8/layout/cycle4#1"/>
    <dgm:cxn modelId="{0972EFE7-A3F5-364F-B4F3-FF2EB14CD2DA}" type="presParOf" srcId="{CD16E521-F398-485F-BC55-6058BF3F9DA6}" destId="{F2BD748F-1FDB-4C37-9D81-483A39B447F4}" srcOrd="1" destOrd="0" presId="urn:microsoft.com/office/officeart/2005/8/layout/cycle4#1"/>
    <dgm:cxn modelId="{B9D6347D-5560-CF41-8DBF-8537DF9035CF}" type="presParOf" srcId="{CD16E521-F398-485F-BC55-6058BF3F9DA6}" destId="{C0BDC9E9-CF23-429B-9A3B-02CC4BE6B5EB}" srcOrd="2" destOrd="0" presId="urn:microsoft.com/office/officeart/2005/8/layout/cycle4#1"/>
    <dgm:cxn modelId="{05561EA8-2485-3D40-A917-6AA21455F55F}" type="presParOf" srcId="{CD16E521-F398-485F-BC55-6058BF3F9DA6}" destId="{DEB0FDC0-55D1-4037-8099-115271A64B3F}" srcOrd="3" destOrd="0" presId="urn:microsoft.com/office/officeart/2005/8/layout/cycle4#1"/>
    <dgm:cxn modelId="{DE1B5F0B-0554-DC43-BBE5-4309D97E87C0}" type="presParOf" srcId="{CD16E521-F398-485F-BC55-6058BF3F9DA6}" destId="{C0EC08E0-5037-44FC-A4FB-C2BB9D59FB8F}" srcOrd="4" destOrd="0" presId="urn:microsoft.com/office/officeart/2005/8/layout/cycle4#1"/>
    <dgm:cxn modelId="{FA3237D5-05B1-9C49-85B9-1D75254F772D}" type="presParOf" srcId="{9B7D4273-4A56-4906-B1CF-65599D238D75}" destId="{D9EFE4BA-42D3-4835-BAE2-881DCED9D7DA}" srcOrd="2" destOrd="0" presId="urn:microsoft.com/office/officeart/2005/8/layout/cycle4#1"/>
    <dgm:cxn modelId="{856972AC-0BD0-BA41-B306-A304EF5519C2}"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A99033C2-C88F-4332-91BE-A55E8BE6A58D}">
      <dgm:prSet phldrT="[Text]"/>
      <dgm:spPr/>
      <dgm:t>
        <a:bodyPr/>
        <a:lstStyle/>
        <a:p>
          <a:r>
            <a:rPr lang="en-US" dirty="0" smtClean="0"/>
            <a:t>Meaning</a:t>
          </a:r>
          <a:endParaRPr lang="en-US" dirty="0"/>
        </a:p>
      </dgm:t>
    </dgm:pt>
    <dgm:pt modelId="{40ABDE0C-2913-419A-8371-E6685811ABE0}" type="parTrans" cxnId="{6C4EDBB6-4A80-4798-ACAA-15D3A2B81256}">
      <dgm:prSet/>
      <dgm:spPr/>
      <dgm:t>
        <a:bodyPr/>
        <a:lstStyle/>
        <a:p>
          <a:endParaRPr lang="en-US"/>
        </a:p>
      </dgm:t>
    </dgm:pt>
    <dgm:pt modelId="{A2188B04-65F0-4842-BAC1-651E48BEFBCE}" type="sibTrans" cxnId="{6C4EDBB6-4A80-4798-ACAA-15D3A2B81256}">
      <dgm:prSet/>
      <dgm:spPr/>
      <dgm:t>
        <a:bodyPr/>
        <a:lstStyle/>
        <a:p>
          <a:endParaRPr lang="en-US"/>
        </a:p>
      </dgm:t>
    </dgm:pt>
    <dgm:pt modelId="{E38C9B5E-1964-4295-BBFA-5EAA8E1C056C}">
      <dgm:prSet phldrT="[Text]"/>
      <dgm:spPr/>
      <dgm:t>
        <a:bodyPr/>
        <a:lstStyle/>
        <a:p>
          <a:r>
            <a:rPr lang="en-US" dirty="0" smtClean="0"/>
            <a:t>According to P#3, what made the 2012 Presidential campaign a frustrating experience for many voters?</a:t>
          </a:r>
          <a:endParaRPr lang="en-US" dirty="0"/>
        </a:p>
      </dgm:t>
    </dgm:pt>
    <dgm:pt modelId="{22B6E53D-E2EE-4C76-AEE0-3894C8B632F3}" type="parTrans" cxnId="{AFA52342-4D62-4574-B20C-B0F499548A95}">
      <dgm:prSet/>
      <dgm:spPr/>
      <dgm:t>
        <a:bodyPr/>
        <a:lstStyle/>
        <a:p>
          <a:endParaRPr lang="en-US"/>
        </a:p>
      </dgm:t>
    </dgm:pt>
    <dgm:pt modelId="{EEED673F-64CB-4959-8BF6-2E8EC3AA6B0B}" type="sibTrans" cxnId="{AFA52342-4D62-4574-B20C-B0F499548A95}">
      <dgm:prSet/>
      <dgm:spPr/>
      <dgm:t>
        <a:bodyPr/>
        <a:lstStyle/>
        <a:p>
          <a:endParaRPr lang="en-US"/>
        </a:p>
      </dgm:t>
    </dgm:pt>
    <dgm:pt modelId="{93724733-CBA2-476B-BA99-77D46F9E433B}">
      <dgm:prSet phldrT="[Text]"/>
      <dgm:spPr/>
      <dgm:t>
        <a:bodyPr/>
        <a:lstStyle/>
        <a:p>
          <a:r>
            <a:rPr lang="en-US" dirty="0" smtClean="0"/>
            <a:t>Structure</a:t>
          </a:r>
          <a:endParaRPr lang="en-US" dirty="0"/>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A55A99A3-CAF5-48F2-BA03-954768FD1EC3}">
      <dgm:prSet phldrT="[Text]"/>
      <dgm:spPr/>
      <dgm:t>
        <a:bodyPr/>
        <a:lstStyle/>
        <a:p>
          <a:r>
            <a:rPr lang="en-US" dirty="0" smtClean="0"/>
            <a:t>In P#5, the little word “but” is very important. What contrast is the author setting up with the use of this word?</a:t>
          </a:r>
          <a:endParaRPr lang="en-US" dirty="0"/>
        </a:p>
      </dgm:t>
    </dgm:pt>
    <dgm:pt modelId="{79BAF4AD-44E3-4A50-8967-C666DA8D8DA1}" type="parTrans" cxnId="{A2E86C70-91BC-48F4-8425-97D1DA103B12}">
      <dgm:prSet/>
      <dgm:spPr/>
      <dgm:t>
        <a:bodyPr/>
        <a:lstStyle/>
        <a:p>
          <a:endParaRPr lang="en-US"/>
        </a:p>
      </dgm:t>
    </dgm:pt>
    <dgm:pt modelId="{696D47EB-3F97-463F-BB52-30B9F126103D}" type="sibTrans" cxnId="{A2E86C70-91BC-48F4-8425-97D1DA103B12}">
      <dgm:prSet/>
      <dgm:spPr/>
      <dgm:t>
        <a:bodyPr/>
        <a:lstStyle/>
        <a:p>
          <a:endParaRPr lang="en-US"/>
        </a:p>
      </dgm:t>
    </dgm:pt>
    <dgm:pt modelId="{45250F70-23E2-4736-8D37-A2F331823421}">
      <dgm:prSet phldrT="[Text]"/>
      <dgm:spPr/>
      <dgm:t>
        <a:bodyPr/>
        <a:lstStyle/>
        <a:p>
          <a:r>
            <a:rPr lang="en-US" dirty="0" smtClean="0"/>
            <a:t>Knowledge</a:t>
          </a:r>
          <a:endParaRPr lang="en-US" dirty="0"/>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B6C8453C-C1D3-48E1-8935-5C59F0B9CB83}">
      <dgm:prSet phldrT="[Text]" custT="1"/>
      <dgm:spPr/>
      <dgm:t>
        <a:bodyPr/>
        <a:lstStyle/>
        <a:p>
          <a:r>
            <a:rPr lang="en-US" sz="1600" dirty="0" smtClean="0"/>
            <a:t>In the game of chess, a “stalemate” happens when neither side can make a move and nobody can win. What do you think the term “political stalemate” might mean?</a:t>
          </a:r>
          <a:endParaRPr lang="en-US" sz="1600" dirty="0"/>
        </a:p>
      </dgm:t>
    </dgm:pt>
    <dgm:pt modelId="{0433F126-BD17-4C98-B37E-EEF5E2891C65}" type="parTrans" cxnId="{DD1BBDEF-B3AE-48E4-BEAF-F45FDDF377AD}">
      <dgm:prSet/>
      <dgm:spPr/>
      <dgm:t>
        <a:bodyPr/>
        <a:lstStyle/>
        <a:p>
          <a:endParaRPr lang="en-US"/>
        </a:p>
      </dgm:t>
    </dgm:pt>
    <dgm:pt modelId="{85FD461B-2177-463E-A3DD-5F28CFC65AE4}" type="sibTrans" cxnId="{DD1BBDEF-B3AE-48E4-BEAF-F45FDDF377AD}">
      <dgm:prSet/>
      <dgm:spPr/>
      <dgm:t>
        <a:bodyPr/>
        <a:lstStyle/>
        <a:p>
          <a:endParaRPr lang="en-US"/>
        </a:p>
      </dgm:t>
    </dgm:pt>
    <dgm:pt modelId="{785CC3B0-0DD5-4C61-B467-F1B8EC6B106E}">
      <dgm:prSet phldrT="[Text]"/>
      <dgm:spPr/>
      <dgm:t>
        <a:bodyPr/>
        <a:lstStyle/>
        <a:p>
          <a:r>
            <a:rPr lang="en-US" dirty="0" smtClean="0"/>
            <a:t>Language</a:t>
          </a:r>
          <a:endParaRPr lang="en-US" dirty="0"/>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B34373BC-EDB7-4350-8C33-84E08B324F98}">
      <dgm:prSet phldrT="[Text]" custT="1"/>
      <dgm:spPr/>
      <dgm:t>
        <a:bodyPr/>
        <a:lstStyle/>
        <a:p>
          <a:r>
            <a:rPr lang="en-US" sz="1400" dirty="0" smtClean="0"/>
            <a:t>What do you think the phrase “mutual animosity” means?</a:t>
          </a:r>
          <a:endParaRPr lang="en-US" sz="1400" dirty="0"/>
        </a:p>
      </dgm:t>
    </dgm:pt>
    <dgm:pt modelId="{C0F440C5-A02C-4760-B9EE-D87FBE04926A}" type="parTrans" cxnId="{B635813D-C3E5-4254-AB1E-1E336546D878}">
      <dgm:prSet/>
      <dgm:spPr/>
      <dgm:t>
        <a:bodyPr/>
        <a:lstStyle/>
        <a:p>
          <a:endParaRPr lang="en-US"/>
        </a:p>
      </dgm:t>
    </dgm:pt>
    <dgm:pt modelId="{CDFBB874-DB74-44F7-A72D-128804C91397}" type="sibTrans" cxnId="{B635813D-C3E5-4254-AB1E-1E336546D878}">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t>
        <a:bodyPr/>
        <a:lstStyle/>
        <a:p>
          <a:endParaRPr lang="en-US"/>
        </a:p>
      </dgm:t>
    </dgm:pt>
    <dgm:pt modelId="{C062C870-1E4E-420E-97D8-4E28EC7B2C58}" type="pres">
      <dgm:prSet presAssocID="{EF94B7F8-2138-4D49-9E05-0FF119AA94CB}" presName="children" presStyleCnt="0"/>
      <dgm:spPr/>
    </dgm:pt>
    <dgm:pt modelId="{16199B20-E2EC-4059-8FC2-31FC5A012FBD}" type="pres">
      <dgm:prSet presAssocID="{EF94B7F8-2138-4D49-9E05-0FF119AA94CB}" presName="child1group" presStyleCnt="0"/>
      <dgm:spPr/>
    </dgm:pt>
    <dgm:pt modelId="{04D01D45-D10D-41B9-81B4-E60AAA6775B7}" type="pres">
      <dgm:prSet presAssocID="{EF94B7F8-2138-4D49-9E05-0FF119AA94CB}" presName="child1" presStyleLbl="bgAcc1" presStyleIdx="0" presStyleCnt="4"/>
      <dgm:spPr/>
      <dgm:t>
        <a:bodyPr/>
        <a:lstStyle/>
        <a:p>
          <a:endParaRPr lang="en-US"/>
        </a:p>
      </dgm:t>
    </dgm:pt>
    <dgm:pt modelId="{F2B783F2-A081-44AD-AB8A-52EC9CC8C912}" type="pres">
      <dgm:prSet presAssocID="{EF94B7F8-2138-4D49-9E05-0FF119AA94CB}" presName="child1Text" presStyleLbl="bgAcc1" presStyleIdx="0" presStyleCnt="4">
        <dgm:presLayoutVars>
          <dgm:bulletEnabled val="1"/>
        </dgm:presLayoutVars>
      </dgm:prSet>
      <dgm:spPr/>
      <dgm:t>
        <a:bodyPr/>
        <a:lstStyle/>
        <a:p>
          <a:endParaRPr lang="en-US"/>
        </a:p>
      </dgm:t>
    </dgm:pt>
    <dgm:pt modelId="{CE5935C9-6449-4882-B0D6-C3DFAD33FD9D}" type="pres">
      <dgm:prSet presAssocID="{EF94B7F8-2138-4D49-9E05-0FF119AA94CB}" presName="child2group" presStyleCnt="0"/>
      <dgm:spPr/>
    </dgm:pt>
    <dgm:pt modelId="{138A21AE-AEE0-4C84-BF05-5DB2913E635C}" type="pres">
      <dgm:prSet presAssocID="{EF94B7F8-2138-4D49-9E05-0FF119AA94CB}" presName="child2" presStyleLbl="bgAcc1" presStyleIdx="1" presStyleCnt="4"/>
      <dgm:spPr/>
      <dgm:t>
        <a:bodyPr/>
        <a:lstStyle/>
        <a:p>
          <a:endParaRPr lang="en-US"/>
        </a:p>
      </dgm:t>
    </dgm:pt>
    <dgm:pt modelId="{1CD70F82-E2C4-488A-8E05-F51AE1DBC53E}" type="pres">
      <dgm:prSet presAssocID="{EF94B7F8-2138-4D49-9E05-0FF119AA94CB}" presName="child2Text" presStyleLbl="bgAcc1" presStyleIdx="1" presStyleCnt="4">
        <dgm:presLayoutVars>
          <dgm:bulletEnabled val="1"/>
        </dgm:presLayoutVars>
      </dgm:prSet>
      <dgm:spPr/>
      <dgm:t>
        <a:bodyPr/>
        <a:lstStyle/>
        <a:p>
          <a:endParaRPr lang="en-US"/>
        </a:p>
      </dgm:t>
    </dgm:pt>
    <dgm:pt modelId="{2CE19047-0CB3-44B6-9031-B2A531B3189B}" type="pres">
      <dgm:prSet presAssocID="{EF94B7F8-2138-4D49-9E05-0FF119AA94CB}" presName="child3group" presStyleCnt="0"/>
      <dgm:spPr/>
    </dgm:pt>
    <dgm:pt modelId="{B494ECF7-6387-45E0-9E8B-BAD3F88BD68F}" type="pres">
      <dgm:prSet presAssocID="{EF94B7F8-2138-4D49-9E05-0FF119AA94CB}" presName="child3" presStyleLbl="bgAcc1" presStyleIdx="2" presStyleCnt="4" custScaleX="131648" custScaleY="153392" custLinFactNeighborX="4008"/>
      <dgm:spPr/>
      <dgm:t>
        <a:bodyPr/>
        <a:lstStyle/>
        <a:p>
          <a:endParaRPr lang="en-US"/>
        </a:p>
      </dgm:t>
    </dgm:pt>
    <dgm:pt modelId="{4E659FAA-CC3E-4AFA-90E8-26D62CDA31EC}" type="pres">
      <dgm:prSet presAssocID="{EF94B7F8-2138-4D49-9E05-0FF119AA94CB}" presName="child3Text" presStyleLbl="bgAcc1" presStyleIdx="2" presStyleCnt="4">
        <dgm:presLayoutVars>
          <dgm:bulletEnabled val="1"/>
        </dgm:presLayoutVars>
      </dgm:prSet>
      <dgm:spPr/>
      <dgm:t>
        <a:bodyPr/>
        <a:lstStyle/>
        <a:p>
          <a:endParaRPr lang="en-US"/>
        </a:p>
      </dgm:t>
    </dgm:pt>
    <dgm:pt modelId="{796FA2D7-2242-4039-8002-7BC8AEC4F62E}" type="pres">
      <dgm:prSet presAssocID="{EF94B7F8-2138-4D49-9E05-0FF119AA94CB}" presName="child4group" presStyleCnt="0"/>
      <dgm:spPr/>
    </dgm:pt>
    <dgm:pt modelId="{229F5DD6-63BF-4B95-8F77-EE2D2595ED5B}" type="pres">
      <dgm:prSet presAssocID="{EF94B7F8-2138-4D49-9E05-0FF119AA94CB}" presName="child4" presStyleLbl="bgAcc1" presStyleIdx="3" presStyleCnt="4" custLinFactNeighborX="-4008" custLinFactNeighborY="-5260"/>
      <dgm:spPr/>
      <dgm:t>
        <a:bodyPr/>
        <a:lstStyle/>
        <a:p>
          <a:endParaRPr lang="en-US"/>
        </a:p>
      </dgm:t>
    </dgm:pt>
    <dgm:pt modelId="{0C5C105C-BF70-40B6-95DC-B5EB318EE759}" type="pres">
      <dgm:prSet presAssocID="{EF94B7F8-2138-4D49-9E05-0FF119AA94CB}" presName="child4Text" presStyleLbl="bgAcc1" presStyleIdx="3" presStyleCnt="4">
        <dgm:presLayoutVars>
          <dgm:bulletEnabled val="1"/>
        </dgm:presLayoutVars>
      </dgm:prSet>
      <dgm:spPr/>
      <dgm:t>
        <a:bodyPr/>
        <a:lstStyle/>
        <a:p>
          <a:endParaRPr lang="en-US"/>
        </a:p>
      </dgm:t>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t>
        <a:bodyPr/>
        <a:lstStyle/>
        <a:p>
          <a:endParaRPr lang="en-US"/>
        </a:p>
      </dgm:t>
    </dgm:pt>
    <dgm:pt modelId="{F2BD748F-1FDB-4C37-9D81-483A39B447F4}" type="pres">
      <dgm:prSet presAssocID="{EF94B7F8-2138-4D49-9E05-0FF119AA94CB}" presName="quadrant2" presStyleLbl="node1" presStyleIdx="1" presStyleCnt="4">
        <dgm:presLayoutVars>
          <dgm:chMax val="1"/>
          <dgm:bulletEnabled val="1"/>
        </dgm:presLayoutVars>
      </dgm:prSet>
      <dgm:spPr/>
      <dgm:t>
        <a:bodyPr/>
        <a:lstStyle/>
        <a:p>
          <a:endParaRPr lang="en-US"/>
        </a:p>
      </dgm:t>
    </dgm:pt>
    <dgm:pt modelId="{C0BDC9E9-CF23-429B-9A3B-02CC4BE6B5EB}" type="pres">
      <dgm:prSet presAssocID="{EF94B7F8-2138-4D49-9E05-0FF119AA94CB}" presName="quadrant3" presStyleLbl="node1" presStyleIdx="2" presStyleCnt="4">
        <dgm:presLayoutVars>
          <dgm:chMax val="1"/>
          <dgm:bulletEnabled val="1"/>
        </dgm:presLayoutVars>
      </dgm:prSet>
      <dgm:spPr/>
      <dgm:t>
        <a:bodyPr/>
        <a:lstStyle/>
        <a:p>
          <a:endParaRPr lang="en-US"/>
        </a:p>
      </dgm:t>
    </dgm:pt>
    <dgm:pt modelId="{DEB0FDC0-55D1-4037-8099-115271A64B3F}" type="pres">
      <dgm:prSet presAssocID="{EF94B7F8-2138-4D49-9E05-0FF119AA94CB}" presName="quadrant4" presStyleLbl="node1" presStyleIdx="3" presStyleCnt="4">
        <dgm:presLayoutVars>
          <dgm:chMax val="1"/>
          <dgm:bulletEnabled val="1"/>
        </dgm:presLayoutVars>
      </dgm:prSet>
      <dgm:spPr/>
      <dgm:t>
        <a:bodyPr/>
        <a:lstStyle/>
        <a:p>
          <a:endParaRPr lang="en-US"/>
        </a:p>
      </dgm:t>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dgm:pt>
    <dgm:pt modelId="{ED9EC4F5-8AAB-4DC2-8CC2-8D9D7A6873CB}" type="pres">
      <dgm:prSet presAssocID="{EF94B7F8-2138-4D49-9E05-0FF119AA94CB}" presName="center2" presStyleLbl="fgShp" presStyleIdx="1" presStyleCnt="2"/>
      <dgm:spPr/>
    </dgm:pt>
  </dgm:ptLst>
  <dgm:cxnLst>
    <dgm:cxn modelId="{DD1BBDEF-B3AE-48E4-BEAF-F45FDDF377AD}" srcId="{45250F70-23E2-4736-8D37-A2F331823421}" destId="{B6C8453C-C1D3-48E1-8935-5C59F0B9CB83}" srcOrd="0" destOrd="0" parTransId="{0433F126-BD17-4C98-B37E-EEF5E2891C65}" sibTransId="{85FD461B-2177-463E-A3DD-5F28CFC65AE4}"/>
    <dgm:cxn modelId="{A078AB32-9DFE-4F45-9FC0-44E57B86D94F}" type="presOf" srcId="{A55A99A3-CAF5-48F2-BA03-954768FD1EC3}" destId="{138A21AE-AEE0-4C84-BF05-5DB2913E635C}" srcOrd="0" destOrd="0" presId="urn:microsoft.com/office/officeart/2005/8/layout/cycle4#1"/>
    <dgm:cxn modelId="{1233494B-F189-6B4A-B2DF-7D9303054ED1}" type="presOf" srcId="{785CC3B0-0DD5-4C61-B467-F1B8EC6B106E}" destId="{DEB0FDC0-55D1-4037-8099-115271A64B3F}" srcOrd="0" destOrd="0" presId="urn:microsoft.com/office/officeart/2005/8/layout/cycle4#1"/>
    <dgm:cxn modelId="{A2E86C70-91BC-48F4-8425-97D1DA103B12}" srcId="{93724733-CBA2-476B-BA99-77D46F9E433B}" destId="{A55A99A3-CAF5-48F2-BA03-954768FD1EC3}" srcOrd="0" destOrd="0" parTransId="{79BAF4AD-44E3-4A50-8967-C666DA8D8DA1}" sibTransId="{696D47EB-3F97-463F-BB52-30B9F126103D}"/>
    <dgm:cxn modelId="{D037A5E9-9B0A-E54B-BF2A-BBA409B03A5D}" type="presOf" srcId="{B6C8453C-C1D3-48E1-8935-5C59F0B9CB83}" destId="{4E659FAA-CC3E-4AFA-90E8-26D62CDA31EC}" srcOrd="1" destOrd="0" presId="urn:microsoft.com/office/officeart/2005/8/layout/cycle4#1"/>
    <dgm:cxn modelId="{B635813D-C3E5-4254-AB1E-1E336546D878}" srcId="{785CC3B0-0DD5-4C61-B467-F1B8EC6B106E}" destId="{B34373BC-EDB7-4350-8C33-84E08B324F98}" srcOrd="0" destOrd="0" parTransId="{C0F440C5-A02C-4760-B9EE-D87FBE04926A}" sibTransId="{CDFBB874-DB74-44F7-A72D-128804C91397}"/>
    <dgm:cxn modelId="{6C4EDBB6-4A80-4798-ACAA-15D3A2B81256}" srcId="{EF94B7F8-2138-4D49-9E05-0FF119AA94CB}" destId="{A99033C2-C88F-4332-91BE-A55E8BE6A58D}" srcOrd="0" destOrd="0" parTransId="{40ABDE0C-2913-419A-8371-E6685811ABE0}" sibTransId="{A2188B04-65F0-4842-BAC1-651E48BEFBCE}"/>
    <dgm:cxn modelId="{A1E83E3D-56C8-7247-BA57-22002A636712}" type="presOf" srcId="{E38C9B5E-1964-4295-BBFA-5EAA8E1C056C}" destId="{F2B783F2-A081-44AD-AB8A-52EC9CC8C912}" srcOrd="1" destOrd="0" presId="urn:microsoft.com/office/officeart/2005/8/layout/cycle4#1"/>
    <dgm:cxn modelId="{213FACC7-ED94-5840-A243-0E97D072E84F}" type="presOf" srcId="{B34373BC-EDB7-4350-8C33-84E08B324F98}" destId="{0C5C105C-BF70-40B6-95DC-B5EB318EE759}" srcOrd="1" destOrd="0" presId="urn:microsoft.com/office/officeart/2005/8/layout/cycle4#1"/>
    <dgm:cxn modelId="{FE8EA2B6-85A5-F440-9CE6-1EF72E819187}" type="presOf" srcId="{45250F70-23E2-4736-8D37-A2F331823421}" destId="{C0BDC9E9-CF23-429B-9A3B-02CC4BE6B5EB}" srcOrd="0" destOrd="0" presId="urn:microsoft.com/office/officeart/2005/8/layout/cycle4#1"/>
    <dgm:cxn modelId="{8FE38B02-B140-8C41-9B25-4B792860E45C}" type="presOf" srcId="{EF94B7F8-2138-4D49-9E05-0FF119AA94CB}" destId="{9B7D4273-4A56-4906-B1CF-65599D238D75}" srcOrd="0" destOrd="0" presId="urn:microsoft.com/office/officeart/2005/8/layout/cycle4#1"/>
    <dgm:cxn modelId="{B9B44A84-7E92-844D-B4E9-DBC2A5968B59}" type="presOf" srcId="{E38C9B5E-1964-4295-BBFA-5EAA8E1C056C}" destId="{04D01D45-D10D-41B9-81B4-E60AAA6775B7}" srcOrd="0" destOrd="0" presId="urn:microsoft.com/office/officeart/2005/8/layout/cycle4#1"/>
    <dgm:cxn modelId="{7613D811-C044-1D46-847F-30463F112EF2}" type="presOf" srcId="{A99033C2-C88F-4332-91BE-A55E8BE6A58D}" destId="{7A1565AB-D14E-4728-BB5A-E2B5C6732B86}" srcOrd="0" destOrd="0" presId="urn:microsoft.com/office/officeart/2005/8/layout/cycle4#1"/>
    <dgm:cxn modelId="{EB0FAFB9-E7FF-4273-B14F-329B95FA15EC}" srcId="{EF94B7F8-2138-4D49-9E05-0FF119AA94CB}" destId="{785CC3B0-0DD5-4C61-B467-F1B8EC6B106E}" srcOrd="3" destOrd="0" parTransId="{8C2334BA-0CF7-4ADF-8553-729F6FAAC818}" sibTransId="{A91A5E9D-163E-4C4C-B517-2D93D069C066}"/>
    <dgm:cxn modelId="{D44A3258-7B29-4958-8DC9-ABEE63EFEA24}" srcId="{EF94B7F8-2138-4D49-9E05-0FF119AA94CB}" destId="{93724733-CBA2-476B-BA99-77D46F9E433B}" srcOrd="1" destOrd="0" parTransId="{2AF1C4BF-FBA5-4BF8-B1E2-67D31190996F}" sibTransId="{E95B2777-B98E-43E1-9C6B-C52E8F0FB420}"/>
    <dgm:cxn modelId="{DDA257F7-32C8-4D29-9DBF-273B41C38A2C}" srcId="{EF94B7F8-2138-4D49-9E05-0FF119AA94CB}" destId="{45250F70-23E2-4736-8D37-A2F331823421}" srcOrd="2" destOrd="0" parTransId="{830DAE69-10C3-4786-8DF7-5107F7888FA3}" sibTransId="{02FF2277-702E-419E-BC9E-C561CC040A3A}"/>
    <dgm:cxn modelId="{06FE718A-F3DA-FA49-BDF0-803D437EC108}" type="presOf" srcId="{B6C8453C-C1D3-48E1-8935-5C59F0B9CB83}" destId="{B494ECF7-6387-45E0-9E8B-BAD3F88BD68F}" srcOrd="0" destOrd="0" presId="urn:microsoft.com/office/officeart/2005/8/layout/cycle4#1"/>
    <dgm:cxn modelId="{72619A83-3E26-C84E-B827-BD5AB517F4C6}" type="presOf" srcId="{A55A99A3-CAF5-48F2-BA03-954768FD1EC3}" destId="{1CD70F82-E2C4-488A-8E05-F51AE1DBC53E}" srcOrd="1" destOrd="0" presId="urn:microsoft.com/office/officeart/2005/8/layout/cycle4#1"/>
    <dgm:cxn modelId="{07C4FA7F-6372-DE4F-9FA3-C53CE3A36050}" type="presOf" srcId="{93724733-CBA2-476B-BA99-77D46F9E433B}" destId="{F2BD748F-1FDB-4C37-9D81-483A39B447F4}" srcOrd="0" destOrd="0" presId="urn:microsoft.com/office/officeart/2005/8/layout/cycle4#1"/>
    <dgm:cxn modelId="{AFA52342-4D62-4574-B20C-B0F499548A95}" srcId="{A99033C2-C88F-4332-91BE-A55E8BE6A58D}" destId="{E38C9B5E-1964-4295-BBFA-5EAA8E1C056C}" srcOrd="0" destOrd="0" parTransId="{22B6E53D-E2EE-4C76-AEE0-3894C8B632F3}" sibTransId="{EEED673F-64CB-4959-8BF6-2E8EC3AA6B0B}"/>
    <dgm:cxn modelId="{50B4B916-F911-3740-BD98-1D7832FE58E7}" type="presOf" srcId="{B34373BC-EDB7-4350-8C33-84E08B324F98}" destId="{229F5DD6-63BF-4B95-8F77-EE2D2595ED5B}" srcOrd="0" destOrd="0" presId="urn:microsoft.com/office/officeart/2005/8/layout/cycle4#1"/>
    <dgm:cxn modelId="{83582C5C-B2F3-9D4C-9A03-F9B47B1C8873}" type="presParOf" srcId="{9B7D4273-4A56-4906-B1CF-65599D238D75}" destId="{C062C870-1E4E-420E-97D8-4E28EC7B2C58}" srcOrd="0" destOrd="0" presId="urn:microsoft.com/office/officeart/2005/8/layout/cycle4#1"/>
    <dgm:cxn modelId="{882A1282-777E-CD44-B676-AD8ADAC98A27}" type="presParOf" srcId="{C062C870-1E4E-420E-97D8-4E28EC7B2C58}" destId="{16199B20-E2EC-4059-8FC2-31FC5A012FBD}" srcOrd="0" destOrd="0" presId="urn:microsoft.com/office/officeart/2005/8/layout/cycle4#1"/>
    <dgm:cxn modelId="{919D99C9-7D4B-FF47-BF5A-A04C4A01AD4E}" type="presParOf" srcId="{16199B20-E2EC-4059-8FC2-31FC5A012FBD}" destId="{04D01D45-D10D-41B9-81B4-E60AAA6775B7}" srcOrd="0" destOrd="0" presId="urn:microsoft.com/office/officeart/2005/8/layout/cycle4#1"/>
    <dgm:cxn modelId="{5A3262FC-B853-3840-9762-8DE12C9B2EFD}" type="presParOf" srcId="{16199B20-E2EC-4059-8FC2-31FC5A012FBD}" destId="{F2B783F2-A081-44AD-AB8A-52EC9CC8C912}" srcOrd="1" destOrd="0" presId="urn:microsoft.com/office/officeart/2005/8/layout/cycle4#1"/>
    <dgm:cxn modelId="{6340DF6A-0E6B-024B-8C04-E18418F1AA64}" type="presParOf" srcId="{C062C870-1E4E-420E-97D8-4E28EC7B2C58}" destId="{CE5935C9-6449-4882-B0D6-C3DFAD33FD9D}" srcOrd="1" destOrd="0" presId="urn:microsoft.com/office/officeart/2005/8/layout/cycle4#1"/>
    <dgm:cxn modelId="{9F263716-A7CB-3348-87D1-44D49F857D7E}" type="presParOf" srcId="{CE5935C9-6449-4882-B0D6-C3DFAD33FD9D}" destId="{138A21AE-AEE0-4C84-BF05-5DB2913E635C}" srcOrd="0" destOrd="0" presId="urn:microsoft.com/office/officeart/2005/8/layout/cycle4#1"/>
    <dgm:cxn modelId="{34334152-0C9D-034B-A3DB-CAD69710182F}" type="presParOf" srcId="{CE5935C9-6449-4882-B0D6-C3DFAD33FD9D}" destId="{1CD70F82-E2C4-488A-8E05-F51AE1DBC53E}" srcOrd="1" destOrd="0" presId="urn:microsoft.com/office/officeart/2005/8/layout/cycle4#1"/>
    <dgm:cxn modelId="{73E68C42-9D71-9749-995A-8BEB4216B3E1}" type="presParOf" srcId="{C062C870-1E4E-420E-97D8-4E28EC7B2C58}" destId="{2CE19047-0CB3-44B6-9031-B2A531B3189B}" srcOrd="2" destOrd="0" presId="urn:microsoft.com/office/officeart/2005/8/layout/cycle4#1"/>
    <dgm:cxn modelId="{DACE7A38-EB80-B745-A595-4E787C2D54E5}" type="presParOf" srcId="{2CE19047-0CB3-44B6-9031-B2A531B3189B}" destId="{B494ECF7-6387-45E0-9E8B-BAD3F88BD68F}" srcOrd="0" destOrd="0" presId="urn:microsoft.com/office/officeart/2005/8/layout/cycle4#1"/>
    <dgm:cxn modelId="{22B4051F-EF4B-E24F-B5D0-1BA592EA5562}" type="presParOf" srcId="{2CE19047-0CB3-44B6-9031-B2A531B3189B}" destId="{4E659FAA-CC3E-4AFA-90E8-26D62CDA31EC}" srcOrd="1" destOrd="0" presId="urn:microsoft.com/office/officeart/2005/8/layout/cycle4#1"/>
    <dgm:cxn modelId="{720D2031-3CD4-384A-8321-32AFDE035EE3}" type="presParOf" srcId="{C062C870-1E4E-420E-97D8-4E28EC7B2C58}" destId="{796FA2D7-2242-4039-8002-7BC8AEC4F62E}" srcOrd="3" destOrd="0" presId="urn:microsoft.com/office/officeart/2005/8/layout/cycle4#1"/>
    <dgm:cxn modelId="{A1A4D864-5306-1943-A4B0-399FC69CEF6B}" type="presParOf" srcId="{796FA2D7-2242-4039-8002-7BC8AEC4F62E}" destId="{229F5DD6-63BF-4B95-8F77-EE2D2595ED5B}" srcOrd="0" destOrd="0" presId="urn:microsoft.com/office/officeart/2005/8/layout/cycle4#1"/>
    <dgm:cxn modelId="{EFF99AA3-EA42-F54C-9620-1E1839EDE32C}" type="presParOf" srcId="{796FA2D7-2242-4039-8002-7BC8AEC4F62E}" destId="{0C5C105C-BF70-40B6-95DC-B5EB318EE759}" srcOrd="1" destOrd="0" presId="urn:microsoft.com/office/officeart/2005/8/layout/cycle4#1"/>
    <dgm:cxn modelId="{F68EB476-E923-9849-BEBE-1FE3F47B3B9F}" type="presParOf" srcId="{C062C870-1E4E-420E-97D8-4E28EC7B2C58}" destId="{076FDA14-F84C-4CA6-A766-07D845C9C2BC}" srcOrd="4" destOrd="0" presId="urn:microsoft.com/office/officeart/2005/8/layout/cycle4#1"/>
    <dgm:cxn modelId="{A8D99DC1-EF00-DF45-8F11-0382F7D04531}" type="presParOf" srcId="{9B7D4273-4A56-4906-B1CF-65599D238D75}" destId="{CD16E521-F398-485F-BC55-6058BF3F9DA6}" srcOrd="1" destOrd="0" presId="urn:microsoft.com/office/officeart/2005/8/layout/cycle4#1"/>
    <dgm:cxn modelId="{B1E3B038-5DD5-F545-8DED-80D954686172}" type="presParOf" srcId="{CD16E521-F398-485F-BC55-6058BF3F9DA6}" destId="{7A1565AB-D14E-4728-BB5A-E2B5C6732B86}" srcOrd="0" destOrd="0" presId="urn:microsoft.com/office/officeart/2005/8/layout/cycle4#1"/>
    <dgm:cxn modelId="{739CDF03-0120-1940-9194-E5C9576EEFD2}" type="presParOf" srcId="{CD16E521-F398-485F-BC55-6058BF3F9DA6}" destId="{F2BD748F-1FDB-4C37-9D81-483A39B447F4}" srcOrd="1" destOrd="0" presId="urn:microsoft.com/office/officeart/2005/8/layout/cycle4#1"/>
    <dgm:cxn modelId="{2A694988-40A5-E44F-B821-4C3A5C63F4B5}" type="presParOf" srcId="{CD16E521-F398-485F-BC55-6058BF3F9DA6}" destId="{C0BDC9E9-CF23-429B-9A3B-02CC4BE6B5EB}" srcOrd="2" destOrd="0" presId="urn:microsoft.com/office/officeart/2005/8/layout/cycle4#1"/>
    <dgm:cxn modelId="{32216F85-41E7-6E46-B2A2-1D749B61E8D7}" type="presParOf" srcId="{CD16E521-F398-485F-BC55-6058BF3F9DA6}" destId="{DEB0FDC0-55D1-4037-8099-115271A64B3F}" srcOrd="3" destOrd="0" presId="urn:microsoft.com/office/officeart/2005/8/layout/cycle4#1"/>
    <dgm:cxn modelId="{8A7C95F1-211B-574C-AD7F-FDE2229B37D0}" type="presParOf" srcId="{CD16E521-F398-485F-BC55-6058BF3F9DA6}" destId="{C0EC08E0-5037-44FC-A4FB-C2BB9D59FB8F}" srcOrd="4" destOrd="0" presId="urn:microsoft.com/office/officeart/2005/8/layout/cycle4#1"/>
    <dgm:cxn modelId="{4BA238E0-0204-AA4C-B4B0-2CDCA8590703}" type="presParOf" srcId="{9B7D4273-4A56-4906-B1CF-65599D238D75}" destId="{D9EFE4BA-42D3-4835-BAE2-881DCED9D7DA}" srcOrd="2" destOrd="0" presId="urn:microsoft.com/office/officeart/2005/8/layout/cycle4#1"/>
    <dgm:cxn modelId="{86A269DF-A0D3-EB44-A360-34499522006E}"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C2365-E08E-4F3F-BB04-1931B1B9EE6B}" type="datetimeFigureOut">
              <a:rPr lang="en-US" smtClean="0"/>
              <a:pPr/>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BEC2B-3D5A-44E3-ACF2-2B1E6230F2F6}" type="slidenum">
              <a:rPr lang="en-US" smtClean="0"/>
              <a:pPr/>
              <a:t>‹#›</a:t>
            </a:fld>
            <a:endParaRPr lang="en-US"/>
          </a:p>
        </p:txBody>
      </p:sp>
    </p:spTree>
    <p:extLst>
      <p:ext uri="{BB962C8B-B14F-4D97-AF65-F5344CB8AC3E}">
        <p14:creationId xmlns:p14="http://schemas.microsoft.com/office/powerpoint/2010/main" xmlns="" val="224835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0A67B-0A77-254C-A248-8014C5DEBCD7}" type="slidenum">
              <a:rPr lang="en-US" smtClean="0"/>
              <a:pPr/>
              <a:t>8</a:t>
            </a:fld>
            <a:endParaRPr lang="en-US"/>
          </a:p>
        </p:txBody>
      </p:sp>
    </p:spTree>
    <p:extLst>
      <p:ext uri="{BB962C8B-B14F-4D97-AF65-F5344CB8AC3E}">
        <p14:creationId xmlns:p14="http://schemas.microsoft.com/office/powerpoint/2010/main" xmlns="" val="71336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NOTE:</a:t>
            </a:r>
            <a:r>
              <a:rPr lang="en-US" sz="1800" baseline="0" dirty="0" smtClean="0"/>
              <a:t> argument </a:t>
            </a:r>
            <a:r>
              <a:rPr lang="en-US" sz="1800" baseline="0" dirty="0" err="1" smtClean="0"/>
              <a:t>Powerpoint</a:t>
            </a:r>
            <a:r>
              <a:rPr lang="en-US" sz="1800" baseline="0" dirty="0" smtClean="0"/>
              <a:t> was used at this point, then returned to this </a:t>
            </a:r>
            <a:r>
              <a:rPr lang="en-US" sz="1800" baseline="0" dirty="0" err="1" smtClean="0"/>
              <a:t>Powerpoint</a:t>
            </a:r>
            <a:endParaRPr lang="en-US" sz="1800" dirty="0"/>
          </a:p>
        </p:txBody>
      </p:sp>
      <p:sp>
        <p:nvSpPr>
          <p:cNvPr id="4" name="Slide Number Placeholder 3"/>
          <p:cNvSpPr>
            <a:spLocks noGrp="1"/>
          </p:cNvSpPr>
          <p:nvPr>
            <p:ph type="sldNum" sz="quarter" idx="10"/>
          </p:nvPr>
        </p:nvSpPr>
        <p:spPr/>
        <p:txBody>
          <a:bodyPr/>
          <a:lstStyle/>
          <a:p>
            <a:fld id="{DDE39D08-49D9-4F69-9BB0-21FECEA5838F}" type="slidenum">
              <a:rPr lang="en-US" smtClean="0"/>
              <a:pPr/>
              <a:t>9</a:t>
            </a:fld>
            <a:endParaRPr lang="en-US" dirty="0"/>
          </a:p>
        </p:txBody>
      </p:sp>
    </p:spTree>
    <p:extLst>
      <p:ext uri="{BB962C8B-B14F-4D97-AF65-F5344CB8AC3E}">
        <p14:creationId xmlns:p14="http://schemas.microsoft.com/office/powerpoint/2010/main" xmlns="" val="172545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13</a:t>
            </a:fld>
            <a:endParaRPr lang="en-US"/>
          </a:p>
        </p:txBody>
      </p:sp>
    </p:spTree>
    <p:extLst>
      <p:ext uri="{BB962C8B-B14F-4D97-AF65-F5344CB8AC3E}">
        <p14:creationId xmlns:p14="http://schemas.microsoft.com/office/powerpoint/2010/main" xmlns="" val="64608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16</a:t>
            </a:fld>
            <a:endParaRPr lang="en-US"/>
          </a:p>
        </p:txBody>
      </p:sp>
    </p:spTree>
    <p:extLst>
      <p:ext uri="{BB962C8B-B14F-4D97-AF65-F5344CB8AC3E}">
        <p14:creationId xmlns:p14="http://schemas.microsoft.com/office/powerpoint/2010/main" xmlns="" val="282424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18</a:t>
            </a:fld>
            <a:endParaRPr lang="en-US"/>
          </a:p>
        </p:txBody>
      </p:sp>
    </p:spTree>
    <p:extLst>
      <p:ext uri="{BB962C8B-B14F-4D97-AF65-F5344CB8AC3E}">
        <p14:creationId xmlns:p14="http://schemas.microsoft.com/office/powerpoint/2010/main" xmlns="" val="29452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Discuss with a partner – in argument writing,</a:t>
            </a:r>
            <a:r>
              <a:rPr lang="en-US" baseline="0" dirty="0" smtClean="0">
                <a:latin typeface="Calibri" charset="0"/>
              </a:rPr>
              <a:t> </a:t>
            </a:r>
            <a:r>
              <a:rPr lang="en-US" dirty="0" smtClean="0">
                <a:latin typeface="Calibri" charset="0"/>
              </a:rPr>
              <a:t>what’s so important about</a:t>
            </a:r>
            <a:r>
              <a:rPr lang="en-US" baseline="0" dirty="0" smtClean="0">
                <a:latin typeface="Calibri" charset="0"/>
              </a:rPr>
              <a:t> a final step like this before writing?</a:t>
            </a:r>
          </a:p>
          <a:p>
            <a:endParaRPr lang="en-US" baseline="0" dirty="0" smtClean="0">
              <a:latin typeface="Calibri" charset="0"/>
            </a:endParaRPr>
          </a:p>
          <a:p>
            <a:endParaRPr lang="en-US"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EFB0DA-A78D-ED4A-91E3-BF099BC3A8E6}" type="slidenum">
              <a:rPr lang="en-US" sz="1200">
                <a:latin typeface="Calibri" charset="0"/>
                <a:cs typeface="Arial" charset="0"/>
              </a:rPr>
              <a:pPr eaLnBrk="1" hangingPunct="1"/>
              <a:t>20</a:t>
            </a:fld>
            <a:endParaRPr lang="en-US" sz="120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556FF3-3B11-45A2-B675-93E6FFA20D30}" type="slidenum">
              <a:rPr lang="en-US" smtClean="0"/>
              <a:pPr/>
              <a:t>21</a:t>
            </a:fld>
            <a:endParaRPr lang="en-US" dirty="0"/>
          </a:p>
        </p:txBody>
      </p:sp>
    </p:spTree>
    <p:extLst>
      <p:ext uri="{BB962C8B-B14F-4D97-AF65-F5344CB8AC3E}">
        <p14:creationId xmlns:p14="http://schemas.microsoft.com/office/powerpoint/2010/main" xmlns="" val="174049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BEC2B-3D5A-44E3-ACF2-2B1E6230F2F6}" type="slidenum">
              <a:rPr lang="en-US" smtClean="0"/>
              <a:pPr/>
              <a:t>25</a:t>
            </a:fld>
            <a:endParaRPr lang="en-US"/>
          </a:p>
        </p:txBody>
      </p:sp>
    </p:spTree>
    <p:extLst>
      <p:ext uri="{BB962C8B-B14F-4D97-AF65-F5344CB8AC3E}">
        <p14:creationId xmlns:p14="http://schemas.microsoft.com/office/powerpoint/2010/main" xmlns="" val="80601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BCDDF-158A-428A-8F78-D4D096C92DE0}"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5CC8-EA14-4684-838F-2B644225A7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BCDDF-158A-428A-8F78-D4D096C92DE0}" type="datetimeFigureOut">
              <a:rPr lang="en-US" smtClean="0"/>
              <a:pPr/>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D5CC8-EA14-4684-838F-2B644225A7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topics.nytimes.com/top/reference/timestopics/subjects/g/genetically_modified_food/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oeylornell@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7620000" cy="2133599"/>
          </a:xfrm>
        </p:spPr>
        <p:txBody>
          <a:bodyPr/>
          <a:lstStyle/>
          <a:p>
            <a:pPr algn="ctr"/>
            <a:r>
              <a:rPr lang="en-US" sz="5400" b="1" dirty="0" smtClean="0"/>
              <a:t>It’s All About Thinking, Write?</a:t>
            </a:r>
            <a:endParaRPr lang="en-US" sz="5400" b="1" dirty="0"/>
          </a:p>
        </p:txBody>
      </p:sp>
      <p:sp>
        <p:nvSpPr>
          <p:cNvPr id="3" name="Subtitle 2"/>
          <p:cNvSpPr>
            <a:spLocks noGrp="1"/>
          </p:cNvSpPr>
          <p:nvPr>
            <p:ph type="subTitle" idx="1"/>
          </p:nvPr>
        </p:nvSpPr>
        <p:spPr>
          <a:xfrm>
            <a:off x="704273" y="4891432"/>
            <a:ext cx="8104909" cy="1509368"/>
          </a:xfrm>
        </p:spPr>
        <p:txBody>
          <a:bodyPr>
            <a:normAutofit fontScale="25000" lnSpcReduction="20000"/>
          </a:bodyPr>
          <a:lstStyle/>
          <a:p>
            <a:pPr algn="ctr">
              <a:lnSpc>
                <a:spcPct val="110000"/>
              </a:lnSpc>
            </a:pPr>
            <a:endParaRPr lang="en-US" sz="3200" b="1" dirty="0" smtClean="0"/>
          </a:p>
          <a:p>
            <a:pPr algn="ctr">
              <a:lnSpc>
                <a:spcPct val="110000"/>
              </a:lnSpc>
            </a:pPr>
            <a:endParaRPr lang="en-US" sz="3200" b="1" dirty="0"/>
          </a:p>
          <a:p>
            <a:pPr algn="ctr">
              <a:lnSpc>
                <a:spcPct val="110000"/>
              </a:lnSpc>
            </a:pPr>
            <a:r>
              <a:rPr lang="en-US" sz="8000" b="1" dirty="0" smtClean="0"/>
              <a:t>Council of the  Great City Schools</a:t>
            </a:r>
          </a:p>
          <a:p>
            <a:pPr algn="ctr">
              <a:lnSpc>
                <a:spcPct val="110000"/>
              </a:lnSpc>
            </a:pPr>
            <a:r>
              <a:rPr lang="en-US" sz="8000" b="1" dirty="0" smtClean="0"/>
              <a:t>Albuquerque, New Mexico    October 29 and 30, 2013</a:t>
            </a:r>
          </a:p>
          <a:p>
            <a:pPr algn="ctr">
              <a:lnSpc>
                <a:spcPct val="110000"/>
              </a:lnSpc>
            </a:pPr>
            <a:r>
              <a:rPr lang="en-US" sz="8000" b="1" dirty="0" smtClean="0"/>
              <a:t>Day Two</a:t>
            </a:r>
          </a:p>
          <a:p>
            <a:pPr algn="ctr">
              <a:lnSpc>
                <a:spcPct val="110000"/>
              </a:lnSpc>
            </a:pPr>
            <a:endParaRPr lang="en-US" sz="5100" b="1" dirty="0" smtClean="0"/>
          </a:p>
        </p:txBody>
      </p:sp>
      <p:pic>
        <p:nvPicPr>
          <p:cNvPr id="4" name="Picture 3" descr="VWC Final logo color sm.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0400" y="2286000"/>
            <a:ext cx="2895600" cy="2514600"/>
          </a:xfrm>
          <a:prstGeom prst="rect">
            <a:avLst/>
          </a:prstGeom>
        </p:spPr>
      </p:pic>
    </p:spTree>
    <p:extLst>
      <p:ext uri="{BB962C8B-B14F-4D97-AF65-F5344CB8AC3E}">
        <p14:creationId xmlns:p14="http://schemas.microsoft.com/office/powerpoint/2010/main" xmlns="" val="45317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a:cs typeface="Baskerville"/>
              </a:rPr>
              <a:t> Genetically Modified Organisms: A Public Issue</a:t>
            </a:r>
            <a:endParaRPr lang="en-US" sz="3200" b="1" dirty="0">
              <a:latin typeface="Baskerville"/>
              <a:cs typeface="Baskerville"/>
            </a:endParaRPr>
          </a:p>
        </p:txBody>
      </p:sp>
      <p:pic>
        <p:nvPicPr>
          <p:cNvPr id="4" name="Content Placeholder 3"/>
          <p:cNvPicPr>
            <a:picLocks noGrp="1" noChangeAspect="1"/>
          </p:cNvPicPr>
          <p:nvPr>
            <p:ph idx="1"/>
          </p:nvPr>
        </p:nvPicPr>
        <p:blipFill>
          <a:blip r:embed="rId2" cstate="print"/>
          <a:srcRect t="9533" b="9533"/>
          <a:stretch>
            <a:fillRect/>
          </a:stretch>
        </p:blipFill>
        <p:spPr>
          <a:xfrm>
            <a:off x="1219200" y="1600200"/>
            <a:ext cx="6705600" cy="2590800"/>
          </a:xfrm>
        </p:spPr>
      </p:pic>
      <p:sp>
        <p:nvSpPr>
          <p:cNvPr id="5" name="TextBox 4"/>
          <p:cNvSpPr txBox="1"/>
          <p:nvPr/>
        </p:nvSpPr>
        <p:spPr>
          <a:xfrm>
            <a:off x="609600" y="4648200"/>
            <a:ext cx="8153400" cy="954107"/>
          </a:xfrm>
          <a:prstGeom prst="rect">
            <a:avLst/>
          </a:prstGeom>
          <a:noFill/>
        </p:spPr>
        <p:txBody>
          <a:bodyPr wrap="square" rtlCol="0">
            <a:spAutoFit/>
          </a:bodyPr>
          <a:lstStyle/>
          <a:p>
            <a:pPr algn="ctr"/>
            <a:r>
              <a:rPr lang="en-US" sz="2800" b="1" dirty="0" smtClean="0"/>
              <a:t>         An Integrated Common Core Unit for </a:t>
            </a:r>
          </a:p>
          <a:p>
            <a:pPr algn="ctr"/>
            <a:r>
              <a:rPr lang="en-US" sz="2800" b="1" dirty="0" smtClean="0"/>
              <a:t>High School Students</a:t>
            </a:r>
            <a:endParaRPr lang="en-US" sz="2800" b="1" dirty="0"/>
          </a:p>
        </p:txBody>
      </p:sp>
    </p:spTree>
    <p:extLst>
      <p:ext uri="{BB962C8B-B14F-4D97-AF65-F5344CB8AC3E}">
        <p14:creationId xmlns:p14="http://schemas.microsoft.com/office/powerpoint/2010/main" xmlns="" val="2066035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r>
              <a:rPr lang="en-US" dirty="0" smtClean="0"/>
              <a:t>First, think about the “The GMO Dichotomy” piece that you just read.</a:t>
            </a:r>
          </a:p>
          <a:p>
            <a:pPr marL="0" indent="0">
              <a:buNone/>
            </a:pPr>
            <a:endParaRPr lang="en-US" dirty="0"/>
          </a:p>
          <a:p>
            <a:pPr marL="0" indent="0">
              <a:buNone/>
            </a:pPr>
            <a:r>
              <a:rPr lang="en-US" dirty="0" smtClean="0"/>
              <a:t>Hmmm……what did the teacher do to make sure students were able to show their understanding of this issue in an argument essay?</a:t>
            </a:r>
          </a:p>
          <a:p>
            <a:pPr marL="0" indent="0">
              <a:buNone/>
            </a:pPr>
            <a:endParaRPr lang="en-US" dirty="0"/>
          </a:p>
          <a:p>
            <a:pPr marL="0" indent="0">
              <a:buNone/>
            </a:pPr>
            <a:endParaRPr lang="en-US" dirty="0"/>
          </a:p>
        </p:txBody>
      </p:sp>
      <p:pic>
        <p:nvPicPr>
          <p:cNvPr id="4" name="Content Placeholder 3"/>
          <p:cNvPicPr>
            <a:picLocks noGrp="1" noChangeAspect="1"/>
          </p:cNvPicPr>
          <p:nvPr>
            <p:ph idx="1"/>
          </p:nvPr>
        </p:nvPicPr>
        <p:blipFill>
          <a:blip r:embed="rId2" cstate="print"/>
          <a:srcRect t="9533" b="9533"/>
          <a:stretch>
            <a:fillRect/>
          </a:stretch>
        </p:blipFill>
        <p:spPr>
          <a:xfrm>
            <a:off x="1219200" y="228600"/>
            <a:ext cx="6705600" cy="1752600"/>
          </a:xfrm>
        </p:spPr>
      </p:pic>
      <p:pic>
        <p:nvPicPr>
          <p:cNvPr id="5" name="Content Placeholder 3"/>
          <p:cNvPicPr>
            <a:picLocks noChangeAspect="1"/>
          </p:cNvPicPr>
          <p:nvPr/>
        </p:nvPicPr>
        <p:blipFill>
          <a:blip r:embed="rId2" cstate="print"/>
          <a:srcRect t="9533" b="9533"/>
          <a:stretch>
            <a:fillRect/>
          </a:stretch>
        </p:blipFill>
        <p:spPr>
          <a:xfrm>
            <a:off x="1600200" y="228600"/>
            <a:ext cx="6019800" cy="1600200"/>
          </a:xfrm>
          <a:prstGeom prst="rect">
            <a:avLst/>
          </a:prstGeom>
        </p:spPr>
      </p:pic>
    </p:spTree>
    <p:extLst>
      <p:ext uri="{BB962C8B-B14F-4D97-AF65-F5344CB8AC3E}">
        <p14:creationId xmlns:p14="http://schemas.microsoft.com/office/powerpoint/2010/main" xmlns="" val="1644361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305800" cy="3992563"/>
          </a:xfrm>
        </p:spPr>
        <p:txBody>
          <a:bodyPr>
            <a:normAutofit/>
          </a:bodyPr>
          <a:lstStyle/>
          <a:p>
            <a:pPr marL="0" indent="0" algn="ctr">
              <a:buNone/>
            </a:pPr>
            <a:r>
              <a:rPr lang="en-US" sz="2800" b="1" dirty="0" smtClean="0">
                <a:latin typeface="Baskerville"/>
                <a:cs typeface="Baskerville"/>
              </a:rPr>
              <a:t>Central  Idea / Enduring Understanding</a:t>
            </a:r>
          </a:p>
          <a:p>
            <a:pPr marL="0" indent="0">
              <a:buNone/>
            </a:pPr>
            <a:r>
              <a:rPr lang="en-US" sz="2000" dirty="0" smtClean="0">
                <a:latin typeface="Baskerville"/>
                <a:cs typeface="Baskerville"/>
              </a:rPr>
              <a:t>                  The issue of how to handle GMO’s is a complicated one</a:t>
            </a:r>
          </a:p>
          <a:p>
            <a:pPr marL="0" indent="0">
              <a:buNone/>
            </a:pPr>
            <a:endParaRPr lang="en-US" sz="2000" dirty="0">
              <a:latin typeface="Baskerville"/>
              <a:cs typeface="Baskerville"/>
            </a:endParaRPr>
          </a:p>
          <a:p>
            <a:pPr marL="0" indent="0" algn="ctr">
              <a:buNone/>
            </a:pPr>
            <a:r>
              <a:rPr lang="en-US" sz="2000" dirty="0" smtClean="0">
                <a:latin typeface="Baskerville"/>
                <a:cs typeface="Baskerville"/>
              </a:rPr>
              <a:t>When creating an argument, one needs to think deeply and critically, and be willing to participate in a conversation, not just a debate.</a:t>
            </a:r>
          </a:p>
          <a:p>
            <a:pPr marL="0" indent="0">
              <a:buNone/>
            </a:pPr>
            <a:endParaRPr lang="en-US" sz="2000" dirty="0">
              <a:latin typeface="Baskerville"/>
              <a:cs typeface="Baskerville"/>
            </a:endParaRPr>
          </a:p>
          <a:p>
            <a:pPr marL="0" indent="0" algn="ctr">
              <a:buNone/>
            </a:pPr>
            <a:r>
              <a:rPr lang="en-US" sz="2800" b="1" dirty="0" smtClean="0">
                <a:latin typeface="Baskerville"/>
                <a:cs typeface="Baskerville"/>
              </a:rPr>
              <a:t>Focusing Question for Writing</a:t>
            </a:r>
          </a:p>
          <a:p>
            <a:pPr marL="0" indent="0" algn="ctr">
              <a:buNone/>
            </a:pPr>
            <a:r>
              <a:rPr lang="en-US" sz="2000" dirty="0" smtClean="0">
                <a:latin typeface="Baskerville"/>
                <a:cs typeface="Baskerville"/>
              </a:rPr>
              <a:t>Should we pass a law requiring all foods containing GMO’s be labeled?</a:t>
            </a:r>
            <a:endParaRPr lang="en-US" sz="2000" dirty="0">
              <a:latin typeface="Baskerville"/>
              <a:cs typeface="Baskerville"/>
            </a:endParaRPr>
          </a:p>
        </p:txBody>
      </p:sp>
      <p:pic>
        <p:nvPicPr>
          <p:cNvPr id="4" name="Content Placeholder 3"/>
          <p:cNvPicPr>
            <a:picLocks noChangeAspect="1"/>
          </p:cNvPicPr>
          <p:nvPr/>
        </p:nvPicPr>
        <p:blipFill>
          <a:blip r:embed="rId2" cstate="print"/>
          <a:srcRect t="9533" b="9533"/>
          <a:stretch>
            <a:fillRect/>
          </a:stretch>
        </p:blipFill>
        <p:spPr>
          <a:xfrm>
            <a:off x="1600200" y="228600"/>
            <a:ext cx="6019800" cy="1600200"/>
          </a:xfrm>
          <a:prstGeom prst="rect">
            <a:avLst/>
          </a:prstGeom>
        </p:spPr>
      </p:pic>
    </p:spTree>
    <p:extLst>
      <p:ext uri="{BB962C8B-B14F-4D97-AF65-F5344CB8AC3E}">
        <p14:creationId xmlns:p14="http://schemas.microsoft.com/office/powerpoint/2010/main" xmlns="" val="2155991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a:cs typeface="Baskerville"/>
              </a:rPr>
              <a:t>A Close Look At a Complex Text</a:t>
            </a:r>
            <a:endParaRPr lang="en-US" sz="2800" b="1" dirty="0">
              <a:latin typeface="Baskerville"/>
              <a:cs typeface="Baskerville"/>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b="1" dirty="0" smtClean="0">
                <a:solidFill>
                  <a:schemeClr val="accent1">
                    <a:lumMod val="75000"/>
                  </a:schemeClr>
                </a:solidFill>
                <a:latin typeface="Baskerville"/>
                <a:cs typeface="Baskerville"/>
              </a:rPr>
              <a:t>“Persuasion As the Cure For Incivility”</a:t>
            </a:r>
          </a:p>
          <a:p>
            <a:pPr marL="0" indent="0">
              <a:buNone/>
            </a:pPr>
            <a:r>
              <a:rPr lang="en-US" dirty="0">
                <a:latin typeface="Baskerville"/>
                <a:cs typeface="Baskerville"/>
              </a:rPr>
              <a:t> </a:t>
            </a:r>
            <a:r>
              <a:rPr lang="en-US" dirty="0" smtClean="0">
                <a:latin typeface="Baskerville"/>
                <a:cs typeface="Baskerville"/>
              </a:rPr>
              <a:t>                                              </a:t>
            </a:r>
            <a:r>
              <a:rPr lang="en-US" sz="2400" dirty="0" smtClean="0">
                <a:solidFill>
                  <a:schemeClr val="accent1">
                    <a:lumMod val="75000"/>
                  </a:schemeClr>
                </a:solidFill>
                <a:latin typeface="Baskerville"/>
                <a:cs typeface="Baskerville"/>
              </a:rPr>
              <a:t>by John Jenkins</a:t>
            </a:r>
          </a:p>
          <a:p>
            <a:pPr marL="0" indent="0">
              <a:buNone/>
            </a:pPr>
            <a:endParaRPr lang="en-US" sz="2400" dirty="0">
              <a:solidFill>
                <a:schemeClr val="accent1">
                  <a:lumMod val="75000"/>
                </a:schemeClr>
              </a:solidFill>
              <a:latin typeface="Baskerville"/>
              <a:cs typeface="Baskerville"/>
            </a:endParaRPr>
          </a:p>
          <a:p>
            <a:pPr marL="0" indent="0">
              <a:buNone/>
            </a:pPr>
            <a:r>
              <a:rPr lang="en-US" sz="2400" dirty="0">
                <a:latin typeface="Baskerville"/>
                <a:cs typeface="Baskerville"/>
              </a:rPr>
              <a:t>Several decades ago, my predecessor as the president of the University of Notre Dame, the Rev. Theodore M. </a:t>
            </a:r>
            <a:r>
              <a:rPr lang="en-US" sz="2400" dirty="0" err="1">
                <a:latin typeface="Baskerville"/>
                <a:cs typeface="Baskerville"/>
              </a:rPr>
              <a:t>Hesburgh</a:t>
            </a:r>
            <a:r>
              <a:rPr lang="en-US" sz="2400" dirty="0">
                <a:latin typeface="Baskerville"/>
                <a:cs typeface="Baskerville"/>
              </a:rPr>
              <a:t>, was presented with a dilemma. A Jewish student, after repeated hazing by some kids in his dorm, had left campus and gone home. After thinking it over, Father </a:t>
            </a:r>
            <a:r>
              <a:rPr lang="en-US" sz="2400" dirty="0" err="1">
                <a:latin typeface="Baskerville"/>
                <a:cs typeface="Baskerville"/>
              </a:rPr>
              <a:t>Hesburgh</a:t>
            </a:r>
            <a:r>
              <a:rPr lang="en-US" sz="2400" dirty="0">
                <a:latin typeface="Baskerville"/>
                <a:cs typeface="Baskerville"/>
              </a:rPr>
              <a:t> summoned the perpetrators. "Pack your bags," he told them. "Go find your friend. Either you persuade him to come back to Notre Dame, or you don't come back."</a:t>
            </a:r>
          </a:p>
          <a:p>
            <a:pPr marL="0" indent="0">
              <a:buNone/>
            </a:pPr>
            <a:endParaRPr lang="en-US" sz="2400" dirty="0" smtClean="0">
              <a:latin typeface="Baskerville"/>
              <a:cs typeface="Baskerville"/>
            </a:endParaRPr>
          </a:p>
          <a:p>
            <a:pPr marL="0" indent="0">
              <a:buNone/>
            </a:pPr>
            <a:r>
              <a:rPr lang="en-US" sz="2400" dirty="0" smtClean="0">
                <a:latin typeface="Baskerville"/>
                <a:cs typeface="Baskerville"/>
              </a:rPr>
              <a:t>The </a:t>
            </a:r>
            <a:r>
              <a:rPr lang="en-US" sz="2400" dirty="0">
                <a:latin typeface="Baskerville"/>
                <a:cs typeface="Baskerville"/>
              </a:rPr>
              <a:t>approach worked for everyone concerned, and it may offer an idea for easing the incivility that marks much public discourse and leads to political stalemate. We need to try harder to persuade one another—to try to get people to change their minds.</a:t>
            </a:r>
          </a:p>
          <a:p>
            <a:pPr marL="0" indent="0">
              <a:buNone/>
            </a:pPr>
            <a:endParaRPr lang="en-US" sz="2400" dirty="0" smtClean="0">
              <a:latin typeface="Baskerville"/>
              <a:cs typeface="Baskerville"/>
            </a:endParaRPr>
          </a:p>
          <a:p>
            <a:pPr marL="0" indent="0">
              <a:buNone/>
            </a:pPr>
            <a:r>
              <a:rPr lang="en-US" sz="2400" dirty="0" smtClean="0">
                <a:latin typeface="Baskerville"/>
                <a:cs typeface="Baskerville"/>
              </a:rPr>
              <a:t>There </a:t>
            </a:r>
            <a:r>
              <a:rPr lang="en-US" sz="2400" dirty="0">
                <a:latin typeface="Baskerville"/>
                <a:cs typeface="Baskerville"/>
              </a:rPr>
              <a:t>isn't nearly enough persuasion going on in America today, and there was too little, in the view of many citizens, in the past presidential campaign. A postelection Pew poll found that the 2012 campaign was a "frustrating experience" for many voters: 68% said there was more "negative campaigning and mudslinging," with less discussion of </a:t>
            </a:r>
            <a:r>
              <a:rPr lang="en-US" sz="2400" dirty="0" smtClean="0">
                <a:latin typeface="Baskerville"/>
                <a:cs typeface="Baskerville"/>
              </a:rPr>
              <a:t>issues….</a:t>
            </a:r>
            <a:endParaRPr lang="en-US" sz="2400" dirty="0">
              <a:latin typeface="Baskerville"/>
              <a:cs typeface="Baskerville"/>
            </a:endParaRPr>
          </a:p>
          <a:p>
            <a:pPr marL="0" indent="0">
              <a:buNone/>
            </a:pPr>
            <a:endParaRPr lang="en-US" sz="2400" dirty="0">
              <a:solidFill>
                <a:schemeClr val="accent1">
                  <a:lumMod val="75000"/>
                </a:schemeClr>
              </a:solidFill>
              <a:latin typeface="Baskerville"/>
              <a:cs typeface="Baskerville"/>
            </a:endParaRPr>
          </a:p>
        </p:txBody>
      </p:sp>
    </p:spTree>
    <p:extLst>
      <p:ext uri="{BB962C8B-B14F-4D97-AF65-F5344CB8AC3E}">
        <p14:creationId xmlns:p14="http://schemas.microsoft.com/office/powerpoint/2010/main" xmlns="" val="4289259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What Makes Text Complex?</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0961066"/>
              </p:ext>
            </p:extLst>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28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D9EC4F5-8AAB-4DC2-8CC2-8D9D7A6873CB}"/>
                                            </p:graphicEl>
                                          </p:spTgt>
                                        </p:tgtEl>
                                        <p:attrNameLst>
                                          <p:attrName>style.visibility</p:attrName>
                                        </p:attrNameLst>
                                      </p:cBhvr>
                                      <p:to>
                                        <p:strVal val="visible"/>
                                      </p:to>
                                    </p:set>
                                    <p:animEffect transition="in" filter="fade">
                                      <p:cBhvr>
                                        <p:cTn id="7" dur="500"/>
                                        <p:tgtEl>
                                          <p:spTgt spid="5">
                                            <p:graphicEl>
                                              <a:dgm id="{ED9EC4F5-8AAB-4DC2-8CC2-8D9D7A6873C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9EFE4BA-42D3-4835-BAE2-881DCED9D7DA}"/>
                                            </p:graphicEl>
                                          </p:spTgt>
                                        </p:tgtEl>
                                        <p:attrNameLst>
                                          <p:attrName>style.visibility</p:attrName>
                                        </p:attrNameLst>
                                      </p:cBhvr>
                                      <p:to>
                                        <p:strVal val="visible"/>
                                      </p:to>
                                    </p:set>
                                    <p:animEffect transition="in" filter="fade">
                                      <p:cBhvr>
                                        <p:cTn id="10" dur="500"/>
                                        <p:tgtEl>
                                          <p:spTgt spid="5">
                                            <p:graphicEl>
                                              <a:dgm id="{D9EFE4BA-42D3-4835-BAE2-881DCED9D7D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7A1565AB-D14E-4728-BB5A-E2B5C6732B86}"/>
                                            </p:graphicEl>
                                          </p:spTgt>
                                        </p:tgtEl>
                                        <p:attrNameLst>
                                          <p:attrName>style.visibility</p:attrName>
                                        </p:attrNameLst>
                                      </p:cBhvr>
                                      <p:to>
                                        <p:strVal val="visible"/>
                                      </p:to>
                                    </p:set>
                                    <p:animEffect transition="in" filter="fade">
                                      <p:cBhvr>
                                        <p:cTn id="13" dur="500"/>
                                        <p:tgtEl>
                                          <p:spTgt spid="5">
                                            <p:graphicEl>
                                              <a:dgm id="{7A1565AB-D14E-4728-BB5A-E2B5C6732B8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F2BD748F-1FDB-4C37-9D81-483A39B447F4}"/>
                                            </p:graphicEl>
                                          </p:spTgt>
                                        </p:tgtEl>
                                        <p:attrNameLst>
                                          <p:attrName>style.visibility</p:attrName>
                                        </p:attrNameLst>
                                      </p:cBhvr>
                                      <p:to>
                                        <p:strVal val="visible"/>
                                      </p:to>
                                    </p:set>
                                    <p:animEffect transition="in" filter="fade">
                                      <p:cBhvr>
                                        <p:cTn id="16" dur="500"/>
                                        <p:tgtEl>
                                          <p:spTgt spid="5">
                                            <p:graphicEl>
                                              <a:dgm id="{F2BD748F-1FDB-4C37-9D81-483A39B447F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C0BDC9E9-CF23-429B-9A3B-02CC4BE6B5EB}"/>
                                            </p:graphicEl>
                                          </p:spTgt>
                                        </p:tgtEl>
                                        <p:attrNameLst>
                                          <p:attrName>style.visibility</p:attrName>
                                        </p:attrNameLst>
                                      </p:cBhvr>
                                      <p:to>
                                        <p:strVal val="visible"/>
                                      </p:to>
                                    </p:set>
                                    <p:animEffect transition="in" filter="fade">
                                      <p:cBhvr>
                                        <p:cTn id="19" dur="500"/>
                                        <p:tgtEl>
                                          <p:spTgt spid="5">
                                            <p:graphicEl>
                                              <a:dgm id="{C0BDC9E9-CF23-429B-9A3B-02CC4BE6B5E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DEB0FDC0-55D1-4037-8099-115271A64B3F}"/>
                                            </p:graphicEl>
                                          </p:spTgt>
                                        </p:tgtEl>
                                        <p:attrNameLst>
                                          <p:attrName>style.visibility</p:attrName>
                                        </p:attrNameLst>
                                      </p:cBhvr>
                                      <p:to>
                                        <p:strVal val="visible"/>
                                      </p:to>
                                    </p:set>
                                    <p:animEffect transition="in" filter="fade">
                                      <p:cBhvr>
                                        <p:cTn id="22" dur="500"/>
                                        <p:tgtEl>
                                          <p:spTgt spid="5">
                                            <p:graphicEl>
                                              <a:dgm id="{DEB0FDC0-55D1-4037-8099-115271A64B3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D01D45-D10D-41B9-81B4-E60AAA6775B7}"/>
                                            </p:graphicEl>
                                          </p:spTgt>
                                        </p:tgtEl>
                                        <p:attrNameLst>
                                          <p:attrName>style.visibility</p:attrName>
                                        </p:attrNameLst>
                                      </p:cBhvr>
                                      <p:to>
                                        <p:strVal val="visible"/>
                                      </p:to>
                                    </p:set>
                                    <p:animEffect transition="in" filter="fade">
                                      <p:cBhvr>
                                        <p:cTn id="27" dur="500"/>
                                        <p:tgtEl>
                                          <p:spTgt spid="5">
                                            <p:graphicEl>
                                              <a:dgm id="{04D01D45-D10D-41B9-81B4-E60AAA6775B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38A21AE-AEE0-4C84-BF05-5DB2913E635C}"/>
                                            </p:graphicEl>
                                          </p:spTgt>
                                        </p:tgtEl>
                                        <p:attrNameLst>
                                          <p:attrName>style.visibility</p:attrName>
                                        </p:attrNameLst>
                                      </p:cBhvr>
                                      <p:to>
                                        <p:strVal val="visible"/>
                                      </p:to>
                                    </p:set>
                                    <p:animEffect transition="in" filter="fade">
                                      <p:cBhvr>
                                        <p:cTn id="32" dur="500"/>
                                        <p:tgtEl>
                                          <p:spTgt spid="5">
                                            <p:graphicEl>
                                              <a:dgm id="{138A21AE-AEE0-4C84-BF05-5DB2913E63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B494ECF7-6387-45E0-9E8B-BAD3F88BD68F}"/>
                                            </p:graphicEl>
                                          </p:spTgt>
                                        </p:tgtEl>
                                        <p:attrNameLst>
                                          <p:attrName>style.visibility</p:attrName>
                                        </p:attrNameLst>
                                      </p:cBhvr>
                                      <p:to>
                                        <p:strVal val="visible"/>
                                      </p:to>
                                    </p:set>
                                    <p:animEffect transition="in" filter="fade">
                                      <p:cBhvr>
                                        <p:cTn id="37" dur="500"/>
                                        <p:tgtEl>
                                          <p:spTgt spid="5">
                                            <p:graphicEl>
                                              <a:dgm id="{B494ECF7-6387-45E0-9E8B-BAD3F88BD6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29F5DD6-63BF-4B95-8F77-EE2D2595ED5B}"/>
                                            </p:graphicEl>
                                          </p:spTgt>
                                        </p:tgtEl>
                                        <p:attrNameLst>
                                          <p:attrName>style.visibility</p:attrName>
                                        </p:attrNameLst>
                                      </p:cBhvr>
                                      <p:to>
                                        <p:strVal val="visible"/>
                                      </p:to>
                                    </p:set>
                                    <p:animEffect transition="in" filter="fade">
                                      <p:cBhvr>
                                        <p:cTn id="42" dur="500"/>
                                        <p:tgtEl>
                                          <p:spTgt spid="5">
                                            <p:graphicEl>
                                              <a:dgm id="{229F5DD6-63BF-4B95-8F77-EE2D2595ED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 Text Complexity in “Persuasion”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1862740"/>
              </p:ext>
            </p:extLst>
          </p:nvPr>
        </p:nvGraphicFramePr>
        <p:xfrm>
          <a:off x="228600" y="914400"/>
          <a:ext cx="87630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28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D9EC4F5-8AAB-4DC2-8CC2-8D9D7A6873CB}"/>
                                            </p:graphicEl>
                                          </p:spTgt>
                                        </p:tgtEl>
                                        <p:attrNameLst>
                                          <p:attrName>style.visibility</p:attrName>
                                        </p:attrNameLst>
                                      </p:cBhvr>
                                      <p:to>
                                        <p:strVal val="visible"/>
                                      </p:to>
                                    </p:set>
                                    <p:animEffect transition="in" filter="fade">
                                      <p:cBhvr>
                                        <p:cTn id="7" dur="500"/>
                                        <p:tgtEl>
                                          <p:spTgt spid="5">
                                            <p:graphicEl>
                                              <a:dgm id="{ED9EC4F5-8AAB-4DC2-8CC2-8D9D7A6873C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9EFE4BA-42D3-4835-BAE2-881DCED9D7DA}"/>
                                            </p:graphicEl>
                                          </p:spTgt>
                                        </p:tgtEl>
                                        <p:attrNameLst>
                                          <p:attrName>style.visibility</p:attrName>
                                        </p:attrNameLst>
                                      </p:cBhvr>
                                      <p:to>
                                        <p:strVal val="visible"/>
                                      </p:to>
                                    </p:set>
                                    <p:animEffect transition="in" filter="fade">
                                      <p:cBhvr>
                                        <p:cTn id="10" dur="500"/>
                                        <p:tgtEl>
                                          <p:spTgt spid="5">
                                            <p:graphicEl>
                                              <a:dgm id="{D9EFE4BA-42D3-4835-BAE2-881DCED9D7D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7A1565AB-D14E-4728-BB5A-E2B5C6732B86}"/>
                                            </p:graphicEl>
                                          </p:spTgt>
                                        </p:tgtEl>
                                        <p:attrNameLst>
                                          <p:attrName>style.visibility</p:attrName>
                                        </p:attrNameLst>
                                      </p:cBhvr>
                                      <p:to>
                                        <p:strVal val="visible"/>
                                      </p:to>
                                    </p:set>
                                    <p:animEffect transition="in" filter="fade">
                                      <p:cBhvr>
                                        <p:cTn id="13" dur="500"/>
                                        <p:tgtEl>
                                          <p:spTgt spid="5">
                                            <p:graphicEl>
                                              <a:dgm id="{7A1565AB-D14E-4728-BB5A-E2B5C6732B8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F2BD748F-1FDB-4C37-9D81-483A39B447F4}"/>
                                            </p:graphicEl>
                                          </p:spTgt>
                                        </p:tgtEl>
                                        <p:attrNameLst>
                                          <p:attrName>style.visibility</p:attrName>
                                        </p:attrNameLst>
                                      </p:cBhvr>
                                      <p:to>
                                        <p:strVal val="visible"/>
                                      </p:to>
                                    </p:set>
                                    <p:animEffect transition="in" filter="fade">
                                      <p:cBhvr>
                                        <p:cTn id="16" dur="500"/>
                                        <p:tgtEl>
                                          <p:spTgt spid="5">
                                            <p:graphicEl>
                                              <a:dgm id="{F2BD748F-1FDB-4C37-9D81-483A39B447F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C0BDC9E9-CF23-429B-9A3B-02CC4BE6B5EB}"/>
                                            </p:graphicEl>
                                          </p:spTgt>
                                        </p:tgtEl>
                                        <p:attrNameLst>
                                          <p:attrName>style.visibility</p:attrName>
                                        </p:attrNameLst>
                                      </p:cBhvr>
                                      <p:to>
                                        <p:strVal val="visible"/>
                                      </p:to>
                                    </p:set>
                                    <p:animEffect transition="in" filter="fade">
                                      <p:cBhvr>
                                        <p:cTn id="19" dur="500"/>
                                        <p:tgtEl>
                                          <p:spTgt spid="5">
                                            <p:graphicEl>
                                              <a:dgm id="{C0BDC9E9-CF23-429B-9A3B-02CC4BE6B5E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DEB0FDC0-55D1-4037-8099-115271A64B3F}"/>
                                            </p:graphicEl>
                                          </p:spTgt>
                                        </p:tgtEl>
                                        <p:attrNameLst>
                                          <p:attrName>style.visibility</p:attrName>
                                        </p:attrNameLst>
                                      </p:cBhvr>
                                      <p:to>
                                        <p:strVal val="visible"/>
                                      </p:to>
                                    </p:set>
                                    <p:animEffect transition="in" filter="fade">
                                      <p:cBhvr>
                                        <p:cTn id="22" dur="500"/>
                                        <p:tgtEl>
                                          <p:spTgt spid="5">
                                            <p:graphicEl>
                                              <a:dgm id="{DEB0FDC0-55D1-4037-8099-115271A64B3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D01D45-D10D-41B9-81B4-E60AAA6775B7}"/>
                                            </p:graphicEl>
                                          </p:spTgt>
                                        </p:tgtEl>
                                        <p:attrNameLst>
                                          <p:attrName>style.visibility</p:attrName>
                                        </p:attrNameLst>
                                      </p:cBhvr>
                                      <p:to>
                                        <p:strVal val="visible"/>
                                      </p:to>
                                    </p:set>
                                    <p:animEffect transition="in" filter="fade">
                                      <p:cBhvr>
                                        <p:cTn id="27" dur="500"/>
                                        <p:tgtEl>
                                          <p:spTgt spid="5">
                                            <p:graphicEl>
                                              <a:dgm id="{04D01D45-D10D-41B9-81B4-E60AAA6775B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38A21AE-AEE0-4C84-BF05-5DB2913E635C}"/>
                                            </p:graphicEl>
                                          </p:spTgt>
                                        </p:tgtEl>
                                        <p:attrNameLst>
                                          <p:attrName>style.visibility</p:attrName>
                                        </p:attrNameLst>
                                      </p:cBhvr>
                                      <p:to>
                                        <p:strVal val="visible"/>
                                      </p:to>
                                    </p:set>
                                    <p:animEffect transition="in" filter="fade">
                                      <p:cBhvr>
                                        <p:cTn id="32" dur="500"/>
                                        <p:tgtEl>
                                          <p:spTgt spid="5">
                                            <p:graphicEl>
                                              <a:dgm id="{138A21AE-AEE0-4C84-BF05-5DB2913E63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B494ECF7-6387-45E0-9E8B-BAD3F88BD68F}"/>
                                            </p:graphicEl>
                                          </p:spTgt>
                                        </p:tgtEl>
                                        <p:attrNameLst>
                                          <p:attrName>style.visibility</p:attrName>
                                        </p:attrNameLst>
                                      </p:cBhvr>
                                      <p:to>
                                        <p:strVal val="visible"/>
                                      </p:to>
                                    </p:set>
                                    <p:animEffect transition="in" filter="fade">
                                      <p:cBhvr>
                                        <p:cTn id="37" dur="500"/>
                                        <p:tgtEl>
                                          <p:spTgt spid="5">
                                            <p:graphicEl>
                                              <a:dgm id="{B494ECF7-6387-45E0-9E8B-BAD3F88BD6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29F5DD6-63BF-4B95-8F77-EE2D2595ED5B}"/>
                                            </p:graphicEl>
                                          </p:spTgt>
                                        </p:tgtEl>
                                        <p:attrNameLst>
                                          <p:attrName>style.visibility</p:attrName>
                                        </p:attrNameLst>
                                      </p:cBhvr>
                                      <p:to>
                                        <p:strVal val="visible"/>
                                      </p:to>
                                    </p:set>
                                    <p:animEffect transition="in" filter="fade">
                                      <p:cBhvr>
                                        <p:cTn id="42" dur="500"/>
                                        <p:tgtEl>
                                          <p:spTgt spid="5">
                                            <p:graphicEl>
                                              <a:dgm id="{229F5DD6-63BF-4B95-8F77-EE2D2595ED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5562600" cy="6555639"/>
          </a:xfrm>
          <a:prstGeom prst="rect">
            <a:avLst/>
          </a:prstGeom>
        </p:spPr>
        <p:txBody>
          <a:bodyPr wrap="square">
            <a:spAutoFit/>
          </a:bodyPr>
          <a:lstStyle/>
          <a:p>
            <a:r>
              <a:rPr lang="en-US" sz="1400" dirty="0" smtClean="0"/>
              <a:t>1 Several </a:t>
            </a:r>
            <a:r>
              <a:rPr lang="en-US" sz="1400" dirty="0"/>
              <a:t>decades ago, my predecessor as the president of the University of Notre Dame, the Rev. Theodore M. </a:t>
            </a:r>
            <a:r>
              <a:rPr lang="en-US" sz="1400" dirty="0" err="1"/>
              <a:t>Hesburgh</a:t>
            </a:r>
            <a:r>
              <a:rPr lang="en-US" sz="1400" dirty="0"/>
              <a:t>, was presented with a dilemma. A Jewish student, after repeated hazing by some kids in his dorm, had left campus and gone home. After thinking it over, Father </a:t>
            </a:r>
            <a:r>
              <a:rPr lang="en-US" sz="1400" dirty="0" err="1"/>
              <a:t>Hesburgh</a:t>
            </a:r>
            <a:r>
              <a:rPr lang="en-US" sz="1400" dirty="0"/>
              <a:t> summoned the perpetrators. "Pack your bags," he told them. "Go find your friend. Either you persuade him to come back to Notre Dame, or you don't come back</a:t>
            </a:r>
            <a:r>
              <a:rPr lang="en-US" sz="1400" dirty="0" smtClean="0"/>
              <a:t>.”</a:t>
            </a:r>
          </a:p>
          <a:p>
            <a:endParaRPr lang="en-US" sz="1400" dirty="0"/>
          </a:p>
          <a:p>
            <a:r>
              <a:rPr lang="en-US" sz="1400" dirty="0"/>
              <a:t>2 The approach worked for everyone concerned, and it may offer an idea for easing the incivility that marks much public discourse and leads to political stalemate. We need to try harder to persuade one another—to try to get people to change their minds</a:t>
            </a:r>
            <a:r>
              <a:rPr lang="en-US" sz="1400" dirty="0" smtClean="0"/>
              <a:t>.</a:t>
            </a:r>
          </a:p>
          <a:p>
            <a:endParaRPr lang="en-US" sz="1400" dirty="0"/>
          </a:p>
          <a:p>
            <a:r>
              <a:rPr lang="en-US" sz="1400" dirty="0"/>
              <a:t>3 There isn't nearly enough persuasion going on in America today, and there was too little, in the view of many citizens, in the past presidential campaign. A postelection Pew poll found that the 2012 campaign was a "frustrating experience" for many voters: 68% said there was more "negative campaigning and mudslinging," with less discussion of issues</a:t>
            </a:r>
            <a:r>
              <a:rPr lang="en-US" sz="1400" dirty="0" smtClean="0"/>
              <a:t>.</a:t>
            </a:r>
          </a:p>
          <a:p>
            <a:endParaRPr lang="en-US" sz="1400" dirty="0"/>
          </a:p>
          <a:p>
            <a:r>
              <a:rPr lang="en-US" sz="1400" dirty="0"/>
              <a:t>4 The recent fiscal-cliff negotiations might have ended in a budget deal, but the rhetoric during the wrangling was hardly of the persuasive variety</a:t>
            </a:r>
            <a:r>
              <a:rPr lang="en-US" sz="1400" dirty="0" smtClean="0"/>
              <a:t>.</a:t>
            </a:r>
          </a:p>
          <a:p>
            <a:endParaRPr lang="en-US" sz="1400" dirty="0"/>
          </a:p>
          <a:p>
            <a:r>
              <a:rPr lang="en-US" sz="1400" dirty="0"/>
              <a:t>5 That is likely because much of the election campaigning and much of the budget discussion wasn't designed to change anyone's mind, but instead to encourage people to believe more deeply what they already believed—not about policies, for the most part, but about the villainy of the other side</a:t>
            </a:r>
            <a:r>
              <a:rPr lang="en-US" sz="1400" dirty="0" smtClean="0"/>
              <a:t>.</a:t>
            </a:r>
          </a:p>
          <a:p>
            <a:pPr algn="ctr"/>
            <a:r>
              <a:rPr lang="en-US" sz="1400" b="1" dirty="0" smtClean="0">
                <a:solidFill>
                  <a:srgbClr val="FF0000"/>
                </a:solidFill>
              </a:rPr>
              <a:t>Read the rest of the text, and discuss the text-dependent  questions with your partner</a:t>
            </a:r>
            <a:endParaRPr lang="en-US" sz="1400" b="1" dirty="0">
              <a:solidFill>
                <a:srgbClr val="FF0000"/>
              </a:solidFill>
            </a:endParaRPr>
          </a:p>
        </p:txBody>
      </p:sp>
      <p:sp>
        <p:nvSpPr>
          <p:cNvPr id="5" name="TextBox 4"/>
          <p:cNvSpPr txBox="1"/>
          <p:nvPr/>
        </p:nvSpPr>
        <p:spPr>
          <a:xfrm>
            <a:off x="5867400" y="304800"/>
            <a:ext cx="3124200" cy="6494085"/>
          </a:xfrm>
          <a:prstGeom prst="rect">
            <a:avLst/>
          </a:prstGeom>
          <a:noFill/>
          <a:ln w="9525" cmpd="sng">
            <a:solidFill>
              <a:schemeClr val="tx1"/>
            </a:solidFill>
          </a:ln>
        </p:spPr>
        <p:txBody>
          <a:bodyPr wrap="square" rtlCol="0">
            <a:spAutoFit/>
          </a:bodyPr>
          <a:lstStyle/>
          <a:p>
            <a:r>
              <a:rPr lang="en-US" sz="1000" dirty="0" smtClean="0">
                <a:solidFill>
                  <a:srgbClr val="FF0000"/>
                </a:solidFill>
              </a:rPr>
              <a:t>1. Now </a:t>
            </a:r>
            <a:r>
              <a:rPr lang="en-US" sz="1000" dirty="0">
                <a:solidFill>
                  <a:srgbClr val="FF0000"/>
                </a:solidFill>
              </a:rPr>
              <a:t>that you have read the whole article once, what do you think the title of this article means?</a:t>
            </a:r>
          </a:p>
          <a:p>
            <a:r>
              <a:rPr lang="en-US" sz="1000" dirty="0"/>
              <a:t> </a:t>
            </a:r>
          </a:p>
          <a:p>
            <a:endParaRPr lang="en-US" sz="1000" dirty="0" smtClean="0"/>
          </a:p>
          <a:p>
            <a:r>
              <a:rPr lang="en-US" sz="1000" dirty="0" smtClean="0">
                <a:solidFill>
                  <a:srgbClr val="008000"/>
                </a:solidFill>
              </a:rPr>
              <a:t>2</a:t>
            </a:r>
            <a:r>
              <a:rPr lang="en-US" sz="1000" dirty="0">
                <a:solidFill>
                  <a:srgbClr val="008000"/>
                </a:solidFill>
              </a:rPr>
              <a:t>. Look carefully at the incident described in P#1. What actually happened here? What is the author implying about the purpose of persuasion by beginning with this anecdote?</a:t>
            </a:r>
          </a:p>
          <a:p>
            <a:r>
              <a:rPr lang="en-US" sz="1000" dirty="0"/>
              <a:t> </a:t>
            </a:r>
          </a:p>
          <a:p>
            <a:endParaRPr lang="en-US" sz="1000" dirty="0" smtClean="0"/>
          </a:p>
          <a:p>
            <a:endParaRPr lang="en-US" sz="1000" dirty="0"/>
          </a:p>
          <a:p>
            <a:r>
              <a:rPr lang="en-US" sz="1000" dirty="0" smtClean="0">
                <a:solidFill>
                  <a:srgbClr val="0000FF"/>
                </a:solidFill>
              </a:rPr>
              <a:t>3</a:t>
            </a:r>
            <a:r>
              <a:rPr lang="en-US" sz="1000" dirty="0">
                <a:solidFill>
                  <a:srgbClr val="0000FF"/>
                </a:solidFill>
              </a:rPr>
              <a:t>. In P#2, what do you think the term  “public discourse” means? </a:t>
            </a:r>
          </a:p>
          <a:p>
            <a:r>
              <a:rPr lang="en-US" sz="1000" dirty="0"/>
              <a:t> </a:t>
            </a:r>
          </a:p>
          <a:p>
            <a:r>
              <a:rPr lang="en-US" sz="1000" dirty="0">
                <a:solidFill>
                  <a:schemeClr val="accent4">
                    <a:lumMod val="75000"/>
                  </a:schemeClr>
                </a:solidFill>
              </a:rPr>
              <a:t>In the game of chess, a “stalemate” happens when neither side can make a move – so nobody can win. What do you think the term “political stalemate” might mean?</a:t>
            </a:r>
          </a:p>
          <a:p>
            <a:r>
              <a:rPr lang="en-US" dirty="0"/>
              <a:t> </a:t>
            </a:r>
          </a:p>
          <a:p>
            <a:endParaRPr lang="en-US" sz="1000" dirty="0" smtClean="0"/>
          </a:p>
          <a:p>
            <a:r>
              <a:rPr lang="en-US" sz="1000" dirty="0" smtClean="0">
                <a:solidFill>
                  <a:srgbClr val="0000FF"/>
                </a:solidFill>
              </a:rPr>
              <a:t>4</a:t>
            </a:r>
            <a:r>
              <a:rPr lang="en-US" sz="1000" dirty="0">
                <a:solidFill>
                  <a:srgbClr val="0000FF"/>
                </a:solidFill>
              </a:rPr>
              <a:t>. In P#3, what does “frustrating experience” mean?</a:t>
            </a:r>
          </a:p>
          <a:p>
            <a:r>
              <a:rPr lang="en-US" dirty="0"/>
              <a:t> </a:t>
            </a:r>
          </a:p>
          <a:p>
            <a:r>
              <a:rPr lang="en-US" sz="1000" dirty="0">
                <a:solidFill>
                  <a:srgbClr val="FF0000"/>
                </a:solidFill>
              </a:rPr>
              <a:t>According to P#3, what made the 2012 presidential campaign a “frustrating experience” for many voters?</a:t>
            </a:r>
          </a:p>
          <a:p>
            <a:r>
              <a:rPr lang="en-US" sz="1000" dirty="0"/>
              <a:t> </a:t>
            </a:r>
          </a:p>
          <a:p>
            <a:endParaRPr lang="en-US" sz="1000" dirty="0" smtClean="0"/>
          </a:p>
          <a:p>
            <a:r>
              <a:rPr lang="en-US" sz="1000" dirty="0" smtClean="0">
                <a:solidFill>
                  <a:schemeClr val="accent4">
                    <a:lumMod val="75000"/>
                  </a:schemeClr>
                </a:solidFill>
              </a:rPr>
              <a:t>5</a:t>
            </a:r>
            <a:r>
              <a:rPr lang="en-US" sz="1000" dirty="0">
                <a:solidFill>
                  <a:schemeClr val="accent4">
                    <a:lumMod val="75000"/>
                  </a:schemeClr>
                </a:solidFill>
              </a:rPr>
              <a:t>. In P#4, the author refers to “recent fiscal-cliff negotiations”.  What were these? Discuss with your teacher and summarize in one sentence below.</a:t>
            </a:r>
          </a:p>
          <a:p>
            <a:r>
              <a:rPr lang="en-US" sz="1000" dirty="0"/>
              <a:t> </a:t>
            </a:r>
          </a:p>
          <a:p>
            <a:r>
              <a:rPr lang="en-US" sz="1000" dirty="0">
                <a:solidFill>
                  <a:srgbClr val="008000"/>
                </a:solidFill>
              </a:rPr>
              <a:t>6. In P#5, the little word “but” is very important. What contrast is the author setting up with the use of this word?</a:t>
            </a:r>
          </a:p>
          <a:p>
            <a:r>
              <a:rPr lang="en-US" sz="1000" dirty="0"/>
              <a:t> </a:t>
            </a:r>
          </a:p>
          <a:p>
            <a:endParaRPr lang="en-US" sz="1000" i="1" dirty="0" smtClean="0"/>
          </a:p>
          <a:p>
            <a:r>
              <a:rPr lang="en-US" sz="1000" b="1" i="1" dirty="0" smtClean="0">
                <a:solidFill>
                  <a:srgbClr val="FF0000"/>
                </a:solidFill>
              </a:rPr>
              <a:t>THINK</a:t>
            </a:r>
            <a:r>
              <a:rPr lang="en-US" sz="1000" b="1" i="1" dirty="0">
                <a:solidFill>
                  <a:srgbClr val="FF0000"/>
                </a:solidFill>
              </a:rPr>
              <a:t>! </a:t>
            </a:r>
            <a:r>
              <a:rPr lang="en-US" sz="1000" b="1" dirty="0">
                <a:solidFill>
                  <a:srgbClr val="FF0000"/>
                </a:solidFill>
              </a:rPr>
              <a:t> How does what you have read so far help you </a:t>
            </a:r>
            <a:r>
              <a:rPr lang="en-US" sz="1000" b="1" dirty="0" smtClean="0">
                <a:solidFill>
                  <a:srgbClr val="FF0000"/>
                </a:solidFill>
              </a:rPr>
              <a:t>to define “incivility”? </a:t>
            </a:r>
          </a:p>
          <a:p>
            <a:endParaRPr lang="en-US" sz="1000" dirty="0"/>
          </a:p>
          <a:p>
            <a:endParaRPr lang="en-US" sz="1000" dirty="0" smtClean="0"/>
          </a:p>
          <a:p>
            <a:endParaRPr lang="en-US" sz="1000" dirty="0"/>
          </a:p>
        </p:txBody>
      </p:sp>
    </p:spTree>
    <p:extLst>
      <p:ext uri="{BB962C8B-B14F-4D97-AF65-F5344CB8AC3E}">
        <p14:creationId xmlns:p14="http://schemas.microsoft.com/office/powerpoint/2010/main" xmlns="" val="2693612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a:cs typeface="Baskerville"/>
              </a:rPr>
              <a:t>What else did the teacher do to help build knowledge and understanding?</a:t>
            </a:r>
            <a:endParaRPr lang="en-US" sz="3200" b="1" dirty="0">
              <a:latin typeface="Baskerville"/>
              <a:cs typeface="Baskerville"/>
            </a:endParaRPr>
          </a:p>
        </p:txBody>
      </p:sp>
      <p:sp>
        <p:nvSpPr>
          <p:cNvPr id="4" name="TextBox 3"/>
          <p:cNvSpPr txBox="1"/>
          <p:nvPr/>
        </p:nvSpPr>
        <p:spPr>
          <a:xfrm>
            <a:off x="228600" y="1447800"/>
            <a:ext cx="2514600" cy="5032148"/>
          </a:xfrm>
          <a:prstGeom prst="rect">
            <a:avLst/>
          </a:prstGeom>
          <a:noFill/>
          <a:ln w="9525" cmpd="sng">
            <a:solidFill>
              <a:schemeClr val="tx1"/>
            </a:solidFill>
          </a:ln>
        </p:spPr>
        <p:txBody>
          <a:bodyPr wrap="square" rtlCol="0">
            <a:spAutoFit/>
          </a:bodyPr>
          <a:lstStyle/>
          <a:p>
            <a:pPr algn="ctr"/>
            <a:r>
              <a:rPr lang="en-US" sz="1200" dirty="0"/>
              <a:t>Making a Case</a:t>
            </a:r>
          </a:p>
          <a:p>
            <a:r>
              <a:rPr lang="en-US" sz="1200" dirty="0"/>
              <a:t> </a:t>
            </a:r>
          </a:p>
          <a:p>
            <a:r>
              <a:rPr lang="en-US" sz="1100" dirty="0"/>
              <a:t>Persuasion is an art. The following list includes tools an author might use to make a case. The tools selected for a particular piece will depend on the author’s anticipated audience, the genre of text, and the style of the writer. </a:t>
            </a:r>
          </a:p>
          <a:p>
            <a:r>
              <a:rPr lang="en-US" sz="1100" dirty="0"/>
              <a:t> </a:t>
            </a:r>
          </a:p>
          <a:p>
            <a:r>
              <a:rPr lang="en-US" sz="1100" b="1" dirty="0"/>
              <a:t>Aristotle’s Modes of Persuasion in Rhetoric</a:t>
            </a:r>
          </a:p>
          <a:p>
            <a:r>
              <a:rPr lang="en-US" sz="1100" b="1" dirty="0"/>
              <a:t>Rhetoric (n) -</a:t>
            </a:r>
            <a:r>
              <a:rPr lang="en-US" sz="1100" dirty="0"/>
              <a:t> the art of speaking or writing effectively (Webster's Definition)</a:t>
            </a:r>
          </a:p>
          <a:p>
            <a:r>
              <a:rPr lang="en-US" sz="1100" i="1" dirty="0"/>
              <a:t>logos</a:t>
            </a:r>
          </a:p>
          <a:p>
            <a:r>
              <a:rPr lang="en-US" sz="1100" i="1" dirty="0"/>
              <a:t> </a:t>
            </a:r>
            <a:r>
              <a:rPr lang="en-US" sz="1100" i="1" dirty="0" smtClean="0"/>
              <a:t>ethos</a:t>
            </a:r>
            <a:endParaRPr lang="en-US" sz="1100" i="1" dirty="0"/>
          </a:p>
          <a:p>
            <a:r>
              <a:rPr lang="en-US" sz="1100" i="1" dirty="0"/>
              <a:t> </a:t>
            </a:r>
            <a:r>
              <a:rPr lang="en-US" sz="1100" i="1" dirty="0" smtClean="0"/>
              <a:t>pathos</a:t>
            </a:r>
            <a:endParaRPr lang="en-US" sz="1100" i="1" dirty="0"/>
          </a:p>
          <a:p>
            <a:r>
              <a:rPr lang="en-US" sz="1100" dirty="0"/>
              <a:t> </a:t>
            </a:r>
          </a:p>
          <a:p>
            <a:r>
              <a:rPr lang="en-US" sz="1100" b="1" dirty="0" smtClean="0"/>
              <a:t>Basic </a:t>
            </a:r>
            <a:r>
              <a:rPr lang="en-US" sz="1100" b="1" dirty="0"/>
              <a:t>Elements of a Text</a:t>
            </a:r>
          </a:p>
          <a:p>
            <a:r>
              <a:rPr lang="en-US" sz="1100" i="1" dirty="0"/>
              <a:t>diction</a:t>
            </a:r>
          </a:p>
          <a:p>
            <a:r>
              <a:rPr lang="en-US" sz="1100" i="1" dirty="0"/>
              <a:t> </a:t>
            </a:r>
            <a:r>
              <a:rPr lang="en-US" sz="1100" i="1" dirty="0" smtClean="0"/>
              <a:t>syntax</a:t>
            </a:r>
            <a:endParaRPr lang="en-US" sz="1100" i="1" dirty="0"/>
          </a:p>
          <a:p>
            <a:r>
              <a:rPr lang="en-US" sz="1100" i="1" dirty="0"/>
              <a:t> </a:t>
            </a:r>
            <a:r>
              <a:rPr lang="en-US" sz="1100" i="1" dirty="0" smtClean="0"/>
              <a:t>text structure</a:t>
            </a:r>
          </a:p>
          <a:p>
            <a:endParaRPr lang="en-US" sz="1100" i="1" dirty="0"/>
          </a:p>
          <a:p>
            <a:r>
              <a:rPr lang="en-US" sz="1100" b="1" dirty="0"/>
              <a:t>Persuasive Strategies</a:t>
            </a:r>
          </a:p>
          <a:p>
            <a:r>
              <a:rPr lang="en-US" sz="1100" i="1" dirty="0"/>
              <a:t>fact</a:t>
            </a:r>
          </a:p>
          <a:p>
            <a:r>
              <a:rPr lang="en-US" sz="1100" i="1" dirty="0"/>
              <a:t> </a:t>
            </a:r>
            <a:r>
              <a:rPr lang="en-US" sz="1100" i="1" dirty="0" smtClean="0"/>
              <a:t>example</a:t>
            </a:r>
            <a:endParaRPr lang="en-US" sz="1100" i="1" dirty="0"/>
          </a:p>
          <a:p>
            <a:r>
              <a:rPr lang="en-US" sz="1100" i="1" dirty="0"/>
              <a:t> </a:t>
            </a:r>
            <a:r>
              <a:rPr lang="en-US" sz="1100" i="1" dirty="0" smtClean="0"/>
              <a:t>scenario</a:t>
            </a:r>
            <a:endParaRPr lang="en-US" sz="1100" i="1" dirty="0"/>
          </a:p>
          <a:p>
            <a:r>
              <a:rPr lang="en-US" sz="1100" i="1" dirty="0"/>
              <a:t> </a:t>
            </a:r>
            <a:r>
              <a:rPr lang="en-US" sz="1100" i="1" dirty="0" smtClean="0"/>
              <a:t>anecdote</a:t>
            </a:r>
            <a:endParaRPr lang="en-US" sz="1100" i="1" dirty="0"/>
          </a:p>
          <a:p>
            <a:r>
              <a:rPr lang="en-US" sz="1100" i="1" dirty="0"/>
              <a:t> </a:t>
            </a:r>
            <a:r>
              <a:rPr lang="en-US" sz="1100" i="1" dirty="0" smtClean="0"/>
              <a:t>analogy</a:t>
            </a:r>
            <a:endParaRPr lang="en-US" sz="1100" i="1" dirty="0"/>
          </a:p>
          <a:p>
            <a:endParaRPr lang="en-US" sz="1100" i="1" dirty="0"/>
          </a:p>
        </p:txBody>
      </p:sp>
      <p:sp>
        <p:nvSpPr>
          <p:cNvPr id="7" name="TextBox 6"/>
          <p:cNvSpPr txBox="1"/>
          <p:nvPr/>
        </p:nvSpPr>
        <p:spPr>
          <a:xfrm>
            <a:off x="3124200" y="1447800"/>
            <a:ext cx="2971800" cy="2877711"/>
          </a:xfrm>
          <a:prstGeom prst="rect">
            <a:avLst/>
          </a:prstGeom>
          <a:noFill/>
          <a:ln>
            <a:solidFill>
              <a:schemeClr val="tx1"/>
            </a:solidFill>
          </a:ln>
        </p:spPr>
        <p:txBody>
          <a:bodyPr wrap="square" rtlCol="0">
            <a:spAutoFit/>
          </a:bodyPr>
          <a:lstStyle/>
          <a:p>
            <a:r>
              <a:rPr lang="en-US" sz="1000" dirty="0"/>
              <a:t>The New York Times</a:t>
            </a:r>
          </a:p>
          <a:p>
            <a:r>
              <a:rPr lang="en-US" sz="1000" dirty="0"/>
              <a:t>September 14, 2012</a:t>
            </a:r>
          </a:p>
          <a:p>
            <a:r>
              <a:rPr lang="en-US" sz="1100" b="1" dirty="0"/>
              <a:t>Uneasy Allies in the Grocery Aisle</a:t>
            </a:r>
            <a:endParaRPr lang="en-US" sz="1100" dirty="0"/>
          </a:p>
          <a:p>
            <a:r>
              <a:rPr lang="en-US" sz="1000" dirty="0"/>
              <a:t>By STEPHANIE </a:t>
            </a:r>
            <a:r>
              <a:rPr lang="en-US" sz="1000" dirty="0" smtClean="0"/>
              <a:t>STROM</a:t>
            </a:r>
          </a:p>
          <a:p>
            <a:endParaRPr lang="en-US" sz="1000" dirty="0"/>
          </a:p>
          <a:p>
            <a:r>
              <a:rPr lang="en-US" sz="1000" dirty="0"/>
              <a:t>Giant bioengineering companies like Monsanto and DuPont are spending millions of dollars to fight a California ballot initiative aimed at requiring the labeling of </a:t>
            </a:r>
            <a:r>
              <a:rPr lang="en-US" sz="1000" dirty="0">
                <a:hlinkClick r:id="rId2"/>
              </a:rPr>
              <a:t>genetically modified foods</a:t>
            </a:r>
            <a:r>
              <a:rPr lang="en-US" sz="1000" dirty="0"/>
              <a:t>. That surprises no one, least of all the proponents of the law, which if approved by voters would become the first of its kind in the nation</a:t>
            </a:r>
            <a:r>
              <a:rPr lang="en-US" sz="1000" dirty="0" smtClean="0"/>
              <a:t>.</a:t>
            </a:r>
          </a:p>
          <a:p>
            <a:endParaRPr lang="en-US" sz="1000" dirty="0"/>
          </a:p>
          <a:p>
            <a:r>
              <a:rPr lang="en-US" sz="1000" dirty="0"/>
              <a:t>But the companies behind some of the biggest organic brands in the country -- </a:t>
            </a:r>
            <a:r>
              <a:rPr lang="en-US" sz="1000" dirty="0" err="1"/>
              <a:t>Kashi</a:t>
            </a:r>
            <a:r>
              <a:rPr lang="en-US" sz="1000" dirty="0"/>
              <a:t>, Cascadian Farm, Horizon Organic -- also have joined the </a:t>
            </a:r>
            <a:r>
              <a:rPr lang="en-US" sz="1000" dirty="0" err="1"/>
              <a:t>antilabeling</a:t>
            </a:r>
            <a:r>
              <a:rPr lang="en-US" sz="1000" dirty="0"/>
              <a:t> effort, adding millions of dollars to defeat the initiative, known as Proposition 37</a:t>
            </a:r>
            <a:r>
              <a:rPr lang="en-US" sz="1000" dirty="0" smtClean="0"/>
              <a:t>.</a:t>
            </a:r>
          </a:p>
        </p:txBody>
      </p:sp>
      <p:sp>
        <p:nvSpPr>
          <p:cNvPr id="3" name="TextBox 2"/>
          <p:cNvSpPr txBox="1"/>
          <p:nvPr/>
        </p:nvSpPr>
        <p:spPr>
          <a:xfrm>
            <a:off x="6172200" y="1752600"/>
            <a:ext cx="2971800" cy="5047536"/>
          </a:xfrm>
          <a:prstGeom prst="rect">
            <a:avLst/>
          </a:prstGeom>
          <a:noFill/>
          <a:ln w="9525" cmpd="sng">
            <a:solidFill>
              <a:schemeClr val="tx1"/>
            </a:solidFill>
          </a:ln>
        </p:spPr>
        <p:txBody>
          <a:bodyPr wrap="square" rtlCol="0">
            <a:spAutoFit/>
          </a:bodyPr>
          <a:lstStyle/>
          <a:p>
            <a:r>
              <a:rPr lang="en-US" sz="1100" b="1" dirty="0"/>
              <a:t>Genetically Engineered Foods Threaten to</a:t>
            </a:r>
          </a:p>
          <a:p>
            <a:r>
              <a:rPr lang="en-US" sz="1100" b="1" dirty="0"/>
              <a:t>Contaminate Organic Food</a:t>
            </a:r>
          </a:p>
          <a:p>
            <a:r>
              <a:rPr lang="en-US" sz="1000" dirty="0"/>
              <a:t>Genetically Engineered Foods, 2012</a:t>
            </a:r>
          </a:p>
          <a:p>
            <a:r>
              <a:rPr lang="en-US" sz="1000" dirty="0"/>
              <a:t>Paula </a:t>
            </a:r>
            <a:r>
              <a:rPr lang="en-US" sz="1000" dirty="0" err="1"/>
              <a:t>Crossfield</a:t>
            </a:r>
            <a:r>
              <a:rPr lang="en-US" sz="1000" dirty="0"/>
              <a:t> is the co-founder and managing editor of Civil Eats, a food policy site that promotes</a:t>
            </a:r>
          </a:p>
          <a:p>
            <a:r>
              <a:rPr lang="en-US" sz="1000" dirty="0" smtClean="0"/>
              <a:t>Sustainability….</a:t>
            </a:r>
          </a:p>
          <a:p>
            <a:endParaRPr lang="en-US" sz="1000" dirty="0" smtClean="0"/>
          </a:p>
          <a:p>
            <a:r>
              <a:rPr lang="en-US" sz="1000" dirty="0" smtClean="0"/>
              <a:t>Recent </a:t>
            </a:r>
            <a:r>
              <a:rPr lang="en-US" sz="1000" dirty="0"/>
              <a:t>decisions by the US Department of Agriculture to allow genetically modified (GM) sugar</a:t>
            </a:r>
          </a:p>
          <a:p>
            <a:r>
              <a:rPr lang="en-US" sz="1000" dirty="0"/>
              <a:t>beets and alfalfa increase the risk that organic foods will be contaminated by GM material. Despite</a:t>
            </a:r>
          </a:p>
          <a:p>
            <a:r>
              <a:rPr lang="en-US" sz="1000" dirty="0"/>
              <a:t>proposals to protect organic crops from GM seeds, it is impossible for these two farming methods</a:t>
            </a:r>
          </a:p>
          <a:p>
            <a:r>
              <a:rPr lang="en-US" sz="1000" dirty="0"/>
              <a:t>to co-exist because there are many ways for contamination to occur. Further, since GM seeds are</a:t>
            </a:r>
          </a:p>
          <a:p>
            <a:r>
              <a:rPr lang="en-US" sz="1000" dirty="0"/>
              <a:t>patented by biotechnology companies, these companies have the legal right to sue organic</a:t>
            </a:r>
          </a:p>
          <a:p>
            <a:r>
              <a:rPr lang="en-US" sz="1000" dirty="0"/>
              <a:t>farmers whose crops become contaminated by GM traits. This regulatory stance places the</a:t>
            </a:r>
          </a:p>
          <a:p>
            <a:r>
              <a:rPr lang="en-US" sz="1000" dirty="0"/>
              <a:t>burden on organic farmers to test for and prevent contamination, resulting in higher prices for</a:t>
            </a:r>
          </a:p>
          <a:p>
            <a:r>
              <a:rPr lang="en-US" sz="1000" dirty="0"/>
              <a:t>organic food, and threatening the future of organic farming</a:t>
            </a:r>
            <a:r>
              <a:rPr lang="en-US" sz="1000" dirty="0" smtClean="0"/>
              <a:t>.</a:t>
            </a:r>
          </a:p>
          <a:p>
            <a:endParaRPr lang="en-US" sz="1000" dirty="0"/>
          </a:p>
          <a:p>
            <a:r>
              <a:rPr lang="en-US" sz="1000" dirty="0"/>
              <a:t>Last Friday [February 4, 2011], the USDA [US Department of Agriculture] announced the partial</a:t>
            </a:r>
          </a:p>
          <a:p>
            <a:r>
              <a:rPr lang="en-US" sz="1000" dirty="0"/>
              <a:t>deregulation of genetically modified sugar beets, defying a court order to complete an Environmental</a:t>
            </a:r>
          </a:p>
          <a:p>
            <a:r>
              <a:rPr lang="en-US" sz="1000" dirty="0"/>
              <a:t>Impact Statement (EIS) in advance of a decision. This move follows on the heels of the full deregulation</a:t>
            </a:r>
          </a:p>
          <a:p>
            <a:r>
              <a:rPr lang="en-US" sz="1000" dirty="0"/>
              <a:t>late last month of genetically modified (GM) alfalfa, the fourth most common row crop in the </a:t>
            </a:r>
            <a:r>
              <a:rPr lang="en-US" sz="1000" dirty="0" smtClean="0"/>
              <a:t>United.</a:t>
            </a:r>
            <a:endParaRPr lang="en-US" sz="1000" dirty="0"/>
          </a:p>
        </p:txBody>
      </p:sp>
      <p:sp>
        <p:nvSpPr>
          <p:cNvPr id="5" name="TextBox 4"/>
          <p:cNvSpPr txBox="1"/>
          <p:nvPr/>
        </p:nvSpPr>
        <p:spPr>
          <a:xfrm>
            <a:off x="2971800" y="4572001"/>
            <a:ext cx="3048000" cy="2277547"/>
          </a:xfrm>
          <a:prstGeom prst="rect">
            <a:avLst/>
          </a:prstGeom>
          <a:noFill/>
          <a:ln>
            <a:solidFill>
              <a:schemeClr val="tx1"/>
            </a:solidFill>
          </a:ln>
        </p:spPr>
        <p:txBody>
          <a:bodyPr wrap="square" rtlCol="0">
            <a:spAutoFit/>
          </a:bodyPr>
          <a:lstStyle/>
          <a:p>
            <a:pPr algn="ctr"/>
            <a:r>
              <a:rPr lang="en-US" sz="1100" b="1" dirty="0"/>
              <a:t>Battle Brewing Over Labeling of Genetically Modified </a:t>
            </a:r>
            <a:r>
              <a:rPr lang="en-US" sz="1100" b="1" dirty="0" smtClean="0"/>
              <a:t>Food</a:t>
            </a:r>
            <a:endParaRPr lang="en-US" sz="1000" u="heavy" dirty="0"/>
          </a:p>
          <a:p>
            <a:r>
              <a:rPr lang="en-US" sz="1000" dirty="0"/>
              <a:t>GREAT BARRINGTON, Mass. — On a recent sunny morning at the Big Y grocery here, Cynthia </a:t>
            </a:r>
            <a:r>
              <a:rPr lang="en-US" sz="1000" dirty="0" err="1"/>
              <a:t>LaPier</a:t>
            </a:r>
            <a:r>
              <a:rPr lang="en-US" sz="1000" dirty="0"/>
              <a:t> parked her cart in the cereal aisle. With a glance over her shoulder and a quick check of the ingredients, she plastered several boxes with hand-designed stickers from a roll in her purse. “Warning,” they read. “May Contain GMO’s (Genetically Modified Organisms).” </a:t>
            </a:r>
            <a:endParaRPr lang="en-US" sz="1000" u="heavy" dirty="0"/>
          </a:p>
          <a:p>
            <a:r>
              <a:rPr lang="en-US" sz="1000" dirty="0"/>
              <a:t>For more than a decade, almost all processed foods in the United States — cereals, snack foods, salad dressings — have contained ingredients from plants whose DNA was manipulated in a laboratory. </a:t>
            </a:r>
            <a:endParaRPr lang="en-US" sz="1000" u="heavy" dirty="0"/>
          </a:p>
          <a:p>
            <a:endParaRPr lang="en-US" sz="1000" dirty="0"/>
          </a:p>
        </p:txBody>
      </p:sp>
    </p:spTree>
    <p:extLst>
      <p:ext uri="{BB962C8B-B14F-4D97-AF65-F5344CB8AC3E}">
        <p14:creationId xmlns:p14="http://schemas.microsoft.com/office/powerpoint/2010/main" xmlns="" val="17463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Baskerville"/>
                <a:cs typeface="Baskerville"/>
              </a:rPr>
              <a:t/>
            </a:r>
            <a:br>
              <a:rPr lang="en-US" sz="3200" b="1" dirty="0">
                <a:latin typeface="Baskerville"/>
                <a:cs typeface="Baskerville"/>
              </a:rPr>
            </a:br>
            <a:r>
              <a:rPr lang="en-US" sz="3200" b="1" dirty="0" smtClean="0">
                <a:latin typeface="Baskerville"/>
                <a:cs typeface="Baskerville"/>
              </a:rPr>
              <a:t>And what ELSE did </a:t>
            </a:r>
            <a:r>
              <a:rPr lang="en-US" sz="3200" b="1" dirty="0">
                <a:latin typeface="Baskerville"/>
                <a:cs typeface="Baskerville"/>
              </a:rPr>
              <a:t>the teacher do to help build knowledge and understanding?</a:t>
            </a:r>
            <a:endParaRPr lang="en-US" sz="3200" dirty="0"/>
          </a:p>
        </p:txBody>
      </p:sp>
      <p:sp>
        <p:nvSpPr>
          <p:cNvPr id="4" name="Content Placeholder 3"/>
          <p:cNvSpPr>
            <a:spLocks noGrp="1"/>
          </p:cNvSpPr>
          <p:nvPr>
            <p:ph idx="1"/>
          </p:nvPr>
        </p:nvSpPr>
        <p:spPr>
          <a:xfrm>
            <a:off x="228600" y="1600200"/>
            <a:ext cx="8458200" cy="4525963"/>
          </a:xfrm>
        </p:spPr>
        <p:txBody>
          <a:bodyPr/>
          <a:lstStyle/>
          <a:p>
            <a:pPr marL="0" indent="0">
              <a:buNone/>
            </a:pPr>
            <a:r>
              <a:rPr lang="en-US" b="1" dirty="0">
                <a:solidFill>
                  <a:schemeClr val="accent6"/>
                </a:solidFill>
              </a:rPr>
              <a:t>Socratic </a:t>
            </a:r>
            <a:r>
              <a:rPr lang="en-US" b="1" dirty="0" smtClean="0">
                <a:solidFill>
                  <a:schemeClr val="accent6"/>
                </a:solidFill>
              </a:rPr>
              <a:t>Seminar</a:t>
            </a:r>
          </a:p>
          <a:p>
            <a:pPr marL="0" indent="0">
              <a:buNone/>
            </a:pPr>
            <a:endParaRPr lang="en-US" sz="2000" b="1" dirty="0" smtClean="0">
              <a:solidFill>
                <a:schemeClr val="accent6"/>
              </a:solidFill>
            </a:endParaRPr>
          </a:p>
          <a:p>
            <a:pPr marL="0" indent="0">
              <a:buNone/>
            </a:pPr>
            <a:r>
              <a:rPr lang="en-US" sz="2000" b="1" dirty="0" smtClean="0">
                <a:solidFill>
                  <a:schemeClr val="accent6"/>
                </a:solidFill>
              </a:rPr>
              <a:t>Well-prepared with notes, and a </a:t>
            </a:r>
          </a:p>
          <a:p>
            <a:pPr marL="0" indent="0">
              <a:buNone/>
            </a:pPr>
            <a:r>
              <a:rPr lang="en-US" sz="2000" b="1" dirty="0" smtClean="0">
                <a:solidFill>
                  <a:schemeClr val="accent6"/>
                </a:solidFill>
              </a:rPr>
              <a:t>disposition towards thinking and </a:t>
            </a:r>
          </a:p>
          <a:p>
            <a:pPr marL="0" indent="0">
              <a:buNone/>
            </a:pPr>
            <a:r>
              <a:rPr lang="en-US" sz="2000" b="1" dirty="0">
                <a:solidFill>
                  <a:schemeClr val="accent6"/>
                </a:solidFill>
              </a:rPr>
              <a:t>l</a:t>
            </a:r>
            <a:r>
              <a:rPr lang="en-US" sz="2000" b="1" dirty="0" smtClean="0">
                <a:solidFill>
                  <a:schemeClr val="accent6"/>
                </a:solidFill>
              </a:rPr>
              <a:t>istening, students formally discuss</a:t>
            </a:r>
          </a:p>
          <a:p>
            <a:pPr marL="0" indent="0">
              <a:buNone/>
            </a:pPr>
            <a:r>
              <a:rPr lang="en-US" sz="2000" b="1" dirty="0" smtClean="0">
                <a:solidFill>
                  <a:schemeClr val="accent6"/>
                </a:solidFill>
              </a:rPr>
              <a:t> the issue of GMO’s and whether or</a:t>
            </a:r>
          </a:p>
          <a:p>
            <a:pPr marL="0" indent="0">
              <a:buNone/>
            </a:pPr>
            <a:r>
              <a:rPr lang="en-US" sz="2000" b="1" dirty="0">
                <a:solidFill>
                  <a:schemeClr val="accent6"/>
                </a:solidFill>
              </a:rPr>
              <a:t>n</a:t>
            </a:r>
            <a:r>
              <a:rPr lang="en-US" sz="2000" b="1" dirty="0" smtClean="0">
                <a:solidFill>
                  <a:schemeClr val="accent6"/>
                </a:solidFill>
              </a:rPr>
              <a:t>ot there should be a law requiring</a:t>
            </a:r>
          </a:p>
          <a:p>
            <a:pPr marL="0" indent="0">
              <a:buNone/>
            </a:pPr>
            <a:r>
              <a:rPr lang="en-US" sz="2000" b="1" dirty="0" smtClean="0">
                <a:solidFill>
                  <a:schemeClr val="accent6"/>
                </a:solidFill>
              </a:rPr>
              <a:t>that they be labeled in food. </a:t>
            </a:r>
          </a:p>
          <a:p>
            <a:pPr marL="0" indent="0">
              <a:buNone/>
            </a:pPr>
            <a:r>
              <a:rPr lang="en-US" b="1" dirty="0" smtClean="0">
                <a:solidFill>
                  <a:schemeClr val="accent6"/>
                </a:solidFill>
              </a:rPr>
              <a:t>  </a:t>
            </a:r>
            <a:endParaRPr lang="en-US" dirty="0">
              <a:solidFill>
                <a:schemeClr val="accent6"/>
              </a:solidFill>
            </a:endParaRPr>
          </a:p>
        </p:txBody>
      </p:sp>
      <p:pic>
        <p:nvPicPr>
          <p:cNvPr id="5" name="Picture 4"/>
          <p:cNvPicPr>
            <a:picLocks noChangeAspect="1"/>
          </p:cNvPicPr>
          <p:nvPr/>
        </p:nvPicPr>
        <p:blipFill>
          <a:blip r:embed="rId3" cstate="print"/>
          <a:stretch>
            <a:fillRect/>
          </a:stretch>
        </p:blipFill>
        <p:spPr>
          <a:xfrm>
            <a:off x="4191000" y="1600200"/>
            <a:ext cx="4800600" cy="4267200"/>
          </a:xfrm>
          <a:prstGeom prst="rect">
            <a:avLst/>
          </a:prstGeom>
        </p:spPr>
      </p:pic>
    </p:spTree>
    <p:extLst>
      <p:ext uri="{BB962C8B-B14F-4D97-AF65-F5344CB8AC3E}">
        <p14:creationId xmlns:p14="http://schemas.microsoft.com/office/powerpoint/2010/main" xmlns="" val="3464655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00400"/>
            <a:ext cx="4343400" cy="2925763"/>
          </a:xfrm>
        </p:spPr>
        <p:txBody>
          <a:bodyPr>
            <a:normAutofit/>
          </a:bodyPr>
          <a:lstStyle/>
          <a:p>
            <a:pPr marL="0" indent="0">
              <a:buNone/>
            </a:pPr>
            <a:endParaRPr lang="en-US" sz="2000" dirty="0">
              <a:latin typeface="Baskerville"/>
              <a:cs typeface="Baskerville"/>
            </a:endParaRPr>
          </a:p>
          <a:p>
            <a:pPr marL="0" indent="0" algn="ctr">
              <a:buNone/>
            </a:pPr>
            <a:r>
              <a:rPr lang="en-US" sz="2800" b="1" dirty="0" smtClean="0">
                <a:latin typeface="Baskerville"/>
                <a:cs typeface="Baskerville"/>
              </a:rPr>
              <a:t>Focusing Question for Writing</a:t>
            </a:r>
          </a:p>
          <a:p>
            <a:pPr marL="0" indent="0" algn="ctr">
              <a:buNone/>
            </a:pPr>
            <a:r>
              <a:rPr lang="en-US" sz="2000" dirty="0" smtClean="0">
                <a:latin typeface="Baskerville"/>
                <a:cs typeface="Baskerville"/>
              </a:rPr>
              <a:t>Should we pass a law requiring all foods containing GMO’s to be labeled?</a:t>
            </a:r>
            <a:endParaRPr lang="en-US" sz="2000" dirty="0">
              <a:latin typeface="Baskerville"/>
              <a:cs typeface="Baskerville"/>
            </a:endParaRPr>
          </a:p>
        </p:txBody>
      </p:sp>
      <p:pic>
        <p:nvPicPr>
          <p:cNvPr id="4" name="Content Placeholder 3"/>
          <p:cNvPicPr>
            <a:picLocks noChangeAspect="1"/>
          </p:cNvPicPr>
          <p:nvPr/>
        </p:nvPicPr>
        <p:blipFill>
          <a:blip r:embed="rId2" cstate="print"/>
          <a:srcRect t="9533" b="9533"/>
          <a:stretch>
            <a:fillRect/>
          </a:stretch>
        </p:blipFill>
        <p:spPr>
          <a:xfrm>
            <a:off x="1600200" y="1219200"/>
            <a:ext cx="6019800" cy="1981200"/>
          </a:xfrm>
          <a:prstGeom prst="rect">
            <a:avLst/>
          </a:prstGeom>
        </p:spPr>
      </p:pic>
      <p:sp>
        <p:nvSpPr>
          <p:cNvPr id="2" name="TextBox 1"/>
          <p:cNvSpPr txBox="1"/>
          <p:nvPr/>
        </p:nvSpPr>
        <p:spPr>
          <a:xfrm>
            <a:off x="533400" y="304800"/>
            <a:ext cx="8458200" cy="523220"/>
          </a:xfrm>
          <a:prstGeom prst="rect">
            <a:avLst/>
          </a:prstGeom>
          <a:noFill/>
        </p:spPr>
        <p:txBody>
          <a:bodyPr wrap="square" rtlCol="0">
            <a:spAutoFit/>
          </a:bodyPr>
          <a:lstStyle/>
          <a:p>
            <a:pPr algn="ctr"/>
            <a:r>
              <a:rPr lang="en-US" sz="2800" b="1" dirty="0" smtClean="0">
                <a:latin typeface="Baskerville"/>
                <a:cs typeface="Baskerville"/>
              </a:rPr>
              <a:t>Remember where we’re headed with this…</a:t>
            </a:r>
            <a:endParaRPr lang="en-US" sz="2800" b="1" dirty="0">
              <a:latin typeface="Baskerville"/>
              <a:cs typeface="Baskerville"/>
            </a:endParaRPr>
          </a:p>
        </p:txBody>
      </p:sp>
      <p:sp>
        <p:nvSpPr>
          <p:cNvPr id="5" name="TextBox 4"/>
          <p:cNvSpPr txBox="1"/>
          <p:nvPr/>
        </p:nvSpPr>
        <p:spPr>
          <a:xfrm>
            <a:off x="4572000" y="3505200"/>
            <a:ext cx="4572000" cy="1754327"/>
          </a:xfrm>
          <a:prstGeom prst="rect">
            <a:avLst/>
          </a:prstGeom>
          <a:noFill/>
        </p:spPr>
        <p:txBody>
          <a:bodyPr wrap="square" rtlCol="0">
            <a:spAutoFit/>
          </a:bodyPr>
          <a:lstStyle/>
          <a:p>
            <a:r>
              <a:rPr lang="en-US" sz="2800" b="1" dirty="0" smtClean="0">
                <a:latin typeface="Baskerville"/>
                <a:cs typeface="Baskerville"/>
              </a:rPr>
              <a:t>Focus Statement / Claim</a:t>
            </a:r>
          </a:p>
          <a:p>
            <a:endParaRPr lang="en-US" sz="2000" dirty="0">
              <a:latin typeface="Baskerville"/>
              <a:cs typeface="Baskerville"/>
            </a:endParaRPr>
          </a:p>
          <a:p>
            <a:r>
              <a:rPr lang="en-US" sz="2000" dirty="0" smtClean="0">
                <a:latin typeface="Baskerville"/>
                <a:cs typeface="Baskerville"/>
              </a:rPr>
              <a:t>We should / should not pass a law requiring all foods containing GMO’s to be </a:t>
            </a:r>
            <a:r>
              <a:rPr lang="en-US" sz="2000" dirty="0" err="1" smtClean="0">
                <a:latin typeface="Baskerville"/>
                <a:cs typeface="Baskerville"/>
              </a:rPr>
              <a:t>labelled</a:t>
            </a:r>
            <a:r>
              <a:rPr lang="en-US" sz="2000" dirty="0" smtClean="0">
                <a:latin typeface="Baskerville"/>
                <a:cs typeface="Baskerville"/>
              </a:rPr>
              <a:t>.</a:t>
            </a:r>
            <a:endParaRPr lang="en-US" sz="2000" dirty="0"/>
          </a:p>
        </p:txBody>
      </p:sp>
    </p:spTree>
    <p:extLst>
      <p:ext uri="{BB962C8B-B14F-4D97-AF65-F5344CB8AC3E}">
        <p14:creationId xmlns:p14="http://schemas.microsoft.com/office/powerpoint/2010/main" xmlns="" val="11021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2400" dirty="0" smtClean="0">
                <a:latin typeface="Baskerville Old Face"/>
                <a:cs typeface="Baskerville Old Face"/>
              </a:rPr>
              <a:t>Presented by the</a:t>
            </a:r>
            <a:br>
              <a:rPr lang="en-US" sz="2400" dirty="0" smtClean="0">
                <a:latin typeface="Baskerville Old Face"/>
                <a:cs typeface="Baskerville Old Face"/>
              </a:rPr>
            </a:br>
            <a:r>
              <a:rPr lang="en-US" b="1" dirty="0" smtClean="0">
                <a:solidFill>
                  <a:srgbClr val="008000"/>
                </a:solidFill>
                <a:latin typeface="Baskerville Old Face"/>
                <a:cs typeface="Baskerville Old Face"/>
              </a:rPr>
              <a:t>Vermont Writing Collaborative</a:t>
            </a:r>
            <a:endParaRPr lang="en-US" b="1" dirty="0">
              <a:solidFill>
                <a:srgbClr val="008000"/>
              </a:solidFill>
              <a:latin typeface="Baskerville Old Face"/>
              <a:cs typeface="Baskerville Old Face"/>
            </a:endParaRPr>
          </a:p>
        </p:txBody>
      </p:sp>
      <p:sp>
        <p:nvSpPr>
          <p:cNvPr id="3" name="Content Placeholder 2"/>
          <p:cNvSpPr>
            <a:spLocks noGrp="1"/>
          </p:cNvSpPr>
          <p:nvPr>
            <p:ph idx="1"/>
          </p:nvPr>
        </p:nvSpPr>
        <p:spPr>
          <a:xfrm>
            <a:off x="457200" y="1600200"/>
            <a:ext cx="4648200" cy="4525963"/>
          </a:xfrm>
        </p:spPr>
        <p:txBody>
          <a:bodyPr/>
          <a:lstStyle/>
          <a:p>
            <a:pPr marL="0" indent="0">
              <a:buNone/>
            </a:pPr>
            <a:endParaRPr lang="en-US" dirty="0" smtClean="0">
              <a:latin typeface="Baskerville Old Face"/>
              <a:cs typeface="Baskerville Old Face"/>
            </a:endParaRPr>
          </a:p>
          <a:p>
            <a:pPr marL="0" indent="0">
              <a:buNone/>
            </a:pPr>
            <a:endParaRPr lang="en-US" dirty="0">
              <a:latin typeface="Baskerville Old Face"/>
              <a:cs typeface="Baskerville Old Face"/>
            </a:endParaRPr>
          </a:p>
          <a:p>
            <a:pPr marL="0" indent="0">
              <a:buNone/>
            </a:pPr>
            <a:r>
              <a:rPr lang="en-US" dirty="0" smtClean="0">
                <a:latin typeface="Baskerville Old Face"/>
                <a:cs typeface="Baskerville Old Face"/>
              </a:rPr>
              <a:t>Joey Hawkins</a:t>
            </a:r>
          </a:p>
          <a:p>
            <a:pPr marL="0" indent="0">
              <a:buNone/>
            </a:pPr>
            <a:r>
              <a:rPr lang="en-US" dirty="0" smtClean="0">
                <a:latin typeface="Baskerville Old Face"/>
                <a:cs typeface="Baskerville Old Face"/>
                <a:hlinkClick r:id="rId2"/>
              </a:rPr>
              <a:t>joeylornell@gmail.com</a:t>
            </a:r>
            <a:endParaRPr lang="en-US" dirty="0" smtClean="0">
              <a:latin typeface="Baskerville Old Face"/>
              <a:cs typeface="Baskerville Old Face"/>
            </a:endParaRPr>
          </a:p>
          <a:p>
            <a:pPr marL="0" indent="0">
              <a:buNone/>
            </a:pPr>
            <a:endParaRPr lang="en-US" dirty="0">
              <a:latin typeface="Baskerville Old Face"/>
              <a:cs typeface="Baskerville Old Face"/>
            </a:endParaRPr>
          </a:p>
          <a:p>
            <a:pPr marL="0" indent="0">
              <a:buNone/>
            </a:pPr>
            <a:r>
              <a:rPr lang="en-US" dirty="0" smtClean="0">
                <a:latin typeface="Baskerville Old Face"/>
                <a:cs typeface="Baskerville Old Face"/>
              </a:rPr>
              <a:t>Kristin Armstrong</a:t>
            </a:r>
          </a:p>
          <a:p>
            <a:pPr marL="0" indent="0">
              <a:buNone/>
            </a:pPr>
            <a:r>
              <a:rPr lang="en-US" u="sng" dirty="0">
                <a:solidFill>
                  <a:srgbClr val="0000FF"/>
                </a:solidFill>
                <a:latin typeface="Baskerville"/>
                <a:cs typeface="Baskerville"/>
              </a:rPr>
              <a:t>kra888@hotmail.com</a:t>
            </a:r>
            <a:endParaRPr lang="en-US" u="sng" dirty="0" smtClean="0">
              <a:solidFill>
                <a:srgbClr val="0000FF"/>
              </a:solidFill>
              <a:latin typeface="Baskerville"/>
              <a:cs typeface="Baskerville"/>
            </a:endParaRPr>
          </a:p>
          <a:p>
            <a:pPr marL="0" indent="0">
              <a:buNone/>
            </a:pPr>
            <a:endParaRPr lang="en-US" dirty="0"/>
          </a:p>
        </p:txBody>
      </p:sp>
      <p:pic>
        <p:nvPicPr>
          <p:cNvPr id="4" name="Picture 3"/>
          <p:cNvPicPr>
            <a:picLocks noChangeAspect="1"/>
          </p:cNvPicPr>
          <p:nvPr/>
        </p:nvPicPr>
        <p:blipFill>
          <a:blip r:embed="rId3" cstate="print"/>
          <a:stretch>
            <a:fillRect/>
          </a:stretch>
        </p:blipFill>
        <p:spPr>
          <a:xfrm>
            <a:off x="5105400" y="2286000"/>
            <a:ext cx="3708400" cy="4381500"/>
          </a:xfrm>
          <a:prstGeom prst="rect">
            <a:avLst/>
          </a:prstGeom>
        </p:spPr>
      </p:pic>
    </p:spTree>
    <p:extLst>
      <p:ext uri="{BB962C8B-B14F-4D97-AF65-F5344CB8AC3E}">
        <p14:creationId xmlns:p14="http://schemas.microsoft.com/office/powerpoint/2010/main" xmlns="" val="3811464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4"/>
          <p:cNvSpPr txBox="1">
            <a:spLocks noChangeArrowheads="1"/>
          </p:cNvSpPr>
          <p:nvPr/>
        </p:nvSpPr>
        <p:spPr bwMode="auto">
          <a:xfrm>
            <a:off x="304800" y="304800"/>
            <a:ext cx="8382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Baskerville Old Face" charset="0"/>
                <a:cs typeface="Baskerville Old Face" charset="0"/>
              </a:rPr>
              <a:t>Let Me Think About That: Considering Both Sides Before Formulating a Claim in Argument Writing</a:t>
            </a:r>
          </a:p>
        </p:txBody>
      </p:sp>
      <p:sp>
        <p:nvSpPr>
          <p:cNvPr id="56322" name="TextBox 5"/>
          <p:cNvSpPr txBox="1">
            <a:spLocks noChangeArrowheads="1"/>
          </p:cNvSpPr>
          <p:nvPr/>
        </p:nvSpPr>
        <p:spPr bwMode="auto">
          <a:xfrm>
            <a:off x="0" y="1600200"/>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3366FF"/>
                </a:solidFill>
              </a:rPr>
              <a:t>Yes</a:t>
            </a:r>
            <a:r>
              <a:rPr lang="en-US" sz="1600" dirty="0">
                <a:solidFill>
                  <a:srgbClr val="3366FF"/>
                </a:solidFill>
              </a:rPr>
              <a:t>, the </a:t>
            </a:r>
            <a:r>
              <a:rPr lang="en-US" sz="1600" dirty="0" smtClean="0">
                <a:solidFill>
                  <a:srgbClr val="3366FF"/>
                </a:solidFill>
              </a:rPr>
              <a:t>law about GMO labeling should pass      </a:t>
            </a:r>
            <a:r>
              <a:rPr lang="en-US" sz="1600" b="1" dirty="0" smtClean="0">
                <a:solidFill>
                  <a:srgbClr val="3366FF"/>
                </a:solidFill>
              </a:rPr>
              <a:t>No</a:t>
            </a:r>
            <a:r>
              <a:rPr lang="en-US" sz="1600" dirty="0">
                <a:solidFill>
                  <a:srgbClr val="3366FF"/>
                </a:solidFill>
              </a:rPr>
              <a:t>, the </a:t>
            </a:r>
            <a:r>
              <a:rPr lang="en-US" sz="1600" dirty="0" smtClean="0">
                <a:solidFill>
                  <a:srgbClr val="3366FF"/>
                </a:solidFill>
              </a:rPr>
              <a:t>law about GMO labeling should </a:t>
            </a:r>
            <a:r>
              <a:rPr lang="en-US" sz="1600" dirty="0">
                <a:solidFill>
                  <a:srgbClr val="3366FF"/>
                </a:solidFill>
              </a:rPr>
              <a:t>not </a:t>
            </a:r>
            <a:r>
              <a:rPr lang="en-US" sz="1600" dirty="0" smtClean="0">
                <a:solidFill>
                  <a:srgbClr val="3366FF"/>
                </a:solidFill>
              </a:rPr>
              <a:t>pass</a:t>
            </a:r>
            <a:endParaRPr lang="en-US" sz="1600" dirty="0">
              <a:solidFill>
                <a:srgbClr val="3366FF"/>
              </a:solidFill>
            </a:endParaRPr>
          </a:p>
        </p:txBody>
      </p:sp>
      <p:graphicFrame>
        <p:nvGraphicFramePr>
          <p:cNvPr id="8" name="Content Placeholder 7"/>
          <p:cNvGraphicFramePr>
            <a:graphicFrameLocks noGrp="1"/>
          </p:cNvGraphicFramePr>
          <p:nvPr>
            <p:ph idx="1"/>
          </p:nvPr>
        </p:nvGraphicFramePr>
        <p:xfrm>
          <a:off x="381000" y="2209800"/>
          <a:ext cx="8229600" cy="3657600"/>
        </p:xfrm>
        <a:graphic>
          <a:graphicData uri="http://schemas.openxmlformats.org/drawingml/2006/table">
            <a:tbl>
              <a:tblPr firstRow="1" bandRow="1">
                <a:tableStyleId>{5C22544A-7EE6-4342-B048-85BDC9FD1C3A}</a:tableStyleId>
              </a:tblPr>
              <a:tblGrid>
                <a:gridCol w="1905000"/>
                <a:gridCol w="2209800"/>
                <a:gridCol w="1828800"/>
                <a:gridCol w="2286000"/>
              </a:tblGrid>
              <a:tr h="609600">
                <a:tc>
                  <a:txBody>
                    <a:bodyPr/>
                    <a:lstStyle/>
                    <a:p>
                      <a:r>
                        <a:rPr lang="en-US" dirty="0" smtClean="0"/>
                        <a:t>YES: Reason #1</a:t>
                      </a:r>
                      <a:endParaRPr lang="en-US" dirty="0"/>
                    </a:p>
                  </a:txBody>
                  <a:tcPr/>
                </a:tc>
                <a:tc>
                  <a:txBody>
                    <a:bodyPr/>
                    <a:lstStyle/>
                    <a:p>
                      <a:r>
                        <a:rPr lang="en-US" dirty="0" smtClean="0"/>
                        <a:t>Evidence</a:t>
                      </a:r>
                      <a:r>
                        <a:rPr lang="en-US" baseline="0" dirty="0" smtClean="0"/>
                        <a:t> / reasoning</a:t>
                      </a:r>
                      <a:endParaRPr lang="en-US" dirty="0"/>
                    </a:p>
                  </a:txBody>
                  <a:tcPr/>
                </a:tc>
                <a:tc>
                  <a:txBody>
                    <a:bodyPr/>
                    <a:lstStyle/>
                    <a:p>
                      <a:r>
                        <a:rPr lang="en-US" dirty="0" smtClean="0"/>
                        <a:t>NO: Reason</a:t>
                      </a:r>
                      <a:r>
                        <a:rPr lang="en-US" baseline="0" dirty="0" smtClean="0"/>
                        <a:t> #1</a:t>
                      </a:r>
                      <a:endParaRPr lang="en-US" dirty="0"/>
                    </a:p>
                  </a:txBody>
                  <a:tcPr/>
                </a:tc>
                <a:tc>
                  <a:txBody>
                    <a:bodyPr/>
                    <a:lstStyle/>
                    <a:p>
                      <a:r>
                        <a:rPr lang="en-US" dirty="0" smtClean="0"/>
                        <a:t>Evidence</a:t>
                      </a:r>
                      <a:r>
                        <a:rPr lang="en-US" baseline="0" dirty="0" smtClean="0"/>
                        <a:t> / reasoning</a:t>
                      </a:r>
                      <a:endParaRPr lang="en-US" dirty="0"/>
                    </a:p>
                  </a:txBody>
                  <a:tcPr/>
                </a:tc>
              </a:tr>
              <a:tr h="6096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6096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96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96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96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6360" name="TextBox 8"/>
          <p:cNvSpPr txBox="1">
            <a:spLocks noChangeArrowheads="1"/>
          </p:cNvSpPr>
          <p:nvPr/>
        </p:nvSpPr>
        <p:spPr bwMode="auto">
          <a:xfrm>
            <a:off x="533400" y="6324600"/>
            <a:ext cx="807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Hmm…..now that I’ve thought carefully about it, my claim is……………….</a:t>
            </a:r>
          </a:p>
        </p:txBody>
      </p:sp>
    </p:spTree>
    <p:extLst>
      <p:ext uri="{BB962C8B-B14F-4D97-AF65-F5344CB8AC3E}">
        <p14:creationId xmlns:p14="http://schemas.microsoft.com/office/powerpoint/2010/main" xmlns="" val="1265994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524000"/>
            <a:ext cx="7162800" cy="4770982"/>
          </a:xfrm>
          <a:prstGeom prst="rect">
            <a:avLst/>
          </a:prstGeom>
          <a:effectLst>
            <a:softEdge rad="635000"/>
          </a:effectLst>
        </p:spPr>
      </p:pic>
      <p:sp>
        <p:nvSpPr>
          <p:cNvPr id="2" name="Title 1"/>
          <p:cNvSpPr>
            <a:spLocks noGrp="1"/>
          </p:cNvSpPr>
          <p:nvPr>
            <p:ph type="title"/>
          </p:nvPr>
        </p:nvSpPr>
        <p:spPr/>
        <p:txBody>
          <a:bodyPr>
            <a:normAutofit fontScale="90000"/>
          </a:bodyPr>
          <a:lstStyle/>
          <a:p>
            <a:r>
              <a:rPr lang="en-US" dirty="0" smtClean="0"/>
              <a:t>What is “</a:t>
            </a:r>
            <a:r>
              <a:rPr lang="en-US" i="1" dirty="0" smtClean="0"/>
              <a:t>In Common”</a:t>
            </a:r>
            <a:r>
              <a:rPr lang="en-US" dirty="0" smtClean="0"/>
              <a:t>?</a:t>
            </a:r>
            <a:br>
              <a:rPr lang="en-US" dirty="0" smtClean="0"/>
            </a:br>
            <a:r>
              <a:rPr lang="en-US" sz="3600" dirty="0" smtClean="0"/>
              <a:t>A collection of annotated student samples K-12.</a:t>
            </a:r>
            <a:br>
              <a:rPr lang="en-US" sz="3600" dirty="0" smtClean="0"/>
            </a:br>
            <a:endParaRPr lang="en-US" sz="3600" dirty="0"/>
          </a:p>
        </p:txBody>
      </p:sp>
      <p:sp>
        <p:nvSpPr>
          <p:cNvPr id="3" name="Content Placeholder 2"/>
          <p:cNvSpPr>
            <a:spLocks noGrp="1"/>
          </p:cNvSpPr>
          <p:nvPr>
            <p:ph idx="1"/>
          </p:nvPr>
        </p:nvSpPr>
        <p:spPr>
          <a:xfrm>
            <a:off x="4267200" y="1600200"/>
            <a:ext cx="4419600" cy="4525963"/>
          </a:xfrm>
        </p:spPr>
        <p:txBody>
          <a:bodyPr/>
          <a:lstStyle/>
          <a:p>
            <a:endParaRPr lang="en-US" dirty="0"/>
          </a:p>
          <a:p>
            <a:r>
              <a:rPr lang="en-US" dirty="0" smtClean="0"/>
              <a:t>On Demand Writing</a:t>
            </a:r>
          </a:p>
          <a:p>
            <a:r>
              <a:rPr lang="en-US" dirty="0" smtClean="0"/>
              <a:t>Range of Writing</a:t>
            </a:r>
          </a:p>
          <a:p>
            <a:endParaRPr lang="en-US" dirty="0"/>
          </a:p>
        </p:txBody>
      </p:sp>
    </p:spTree>
    <p:extLst>
      <p:ext uri="{BB962C8B-B14F-4D97-AF65-F5344CB8AC3E}">
        <p14:creationId xmlns:p14="http://schemas.microsoft.com/office/powerpoint/2010/main" xmlns="" val="142994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a:t>
            </a:r>
            <a:r>
              <a:rPr lang="en-US" i="1" dirty="0" smtClean="0"/>
              <a:t>In Common</a:t>
            </a:r>
            <a:br>
              <a:rPr lang="en-US" i="1" dirty="0" smtClean="0"/>
            </a:br>
            <a:r>
              <a:rPr lang="en-US" i="1" dirty="0" smtClean="0"/>
              <a:t>www.achievethecore.org</a:t>
            </a:r>
            <a:endParaRPr lang="en-US"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43746" y="1600200"/>
            <a:ext cx="6456507" cy="4525963"/>
          </a:xfrm>
          <a:prstGeom prst="rect">
            <a:avLst/>
          </a:prstGeom>
          <a:noFill/>
          <a:ln w="9525">
            <a:noFill/>
            <a:miter lim="800000"/>
            <a:headEnd/>
            <a:tailEnd/>
          </a:ln>
        </p:spPr>
      </p:pic>
      <p:sp>
        <p:nvSpPr>
          <p:cNvPr id="6" name="Down Arrow 5"/>
          <p:cNvSpPr/>
          <p:nvPr/>
        </p:nvSpPr>
        <p:spPr>
          <a:xfrm>
            <a:off x="4648200" y="1524000"/>
            <a:ext cx="2286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38918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“Student Writing Samples”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06736" y="1600200"/>
            <a:ext cx="7130527" cy="4525963"/>
          </a:xfrm>
          <a:prstGeom prst="rect">
            <a:avLst/>
          </a:prstGeom>
          <a:noFill/>
          <a:ln w="9525">
            <a:noFill/>
            <a:miter lim="800000"/>
            <a:headEnd/>
            <a:tailEnd/>
          </a:ln>
        </p:spPr>
      </p:pic>
      <p:sp>
        <p:nvSpPr>
          <p:cNvPr id="5" name="Down Arrow 4"/>
          <p:cNvSpPr/>
          <p:nvPr/>
        </p:nvSpPr>
        <p:spPr>
          <a:xfrm>
            <a:off x="4800600" y="3886200"/>
            <a:ext cx="228600" cy="38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80115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Common</a:t>
            </a:r>
            <a:r>
              <a:rPr lang="en-US" dirty="0" smtClean="0"/>
              <a:t>, VIEW DETAILS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80630" y="1676400"/>
            <a:ext cx="7252363" cy="3344069"/>
          </a:xfrm>
          <a:prstGeom prst="rect">
            <a:avLst/>
          </a:prstGeom>
          <a:noFill/>
          <a:ln w="9525">
            <a:noFill/>
            <a:miter lim="800000"/>
            <a:headEnd/>
            <a:tailEnd/>
          </a:ln>
        </p:spPr>
      </p:pic>
      <p:sp>
        <p:nvSpPr>
          <p:cNvPr id="5" name="Down Arrow 4"/>
          <p:cNvSpPr/>
          <p:nvPr/>
        </p:nvSpPr>
        <p:spPr>
          <a:xfrm>
            <a:off x="2362200" y="3886200"/>
            <a:ext cx="304800" cy="38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87870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 Demand Writing</a:t>
            </a:r>
            <a:br>
              <a:rPr lang="en-US" dirty="0" smtClean="0"/>
            </a:br>
            <a:r>
              <a:rPr lang="en-US" sz="2000" dirty="0" smtClean="0"/>
              <a:t>Uniform Prompts</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Three Writing Types K-12</a:t>
            </a:r>
          </a:p>
          <a:p>
            <a:r>
              <a:rPr lang="en-US" dirty="0" smtClean="0"/>
              <a:t>Text Based – 2-3 class sessions</a:t>
            </a:r>
          </a:p>
          <a:p>
            <a:r>
              <a:rPr lang="en-US" dirty="0" smtClean="0"/>
              <a:t>Similar Prompts K-5 and 6-12</a:t>
            </a:r>
          </a:p>
          <a:p>
            <a:endParaRPr lang="en-US" dirty="0"/>
          </a:p>
          <a:p>
            <a:pPr>
              <a:buNone/>
            </a:pPr>
            <a:r>
              <a:rPr lang="en-US" dirty="0" smtClean="0"/>
              <a:t>Purpose:</a:t>
            </a:r>
          </a:p>
          <a:p>
            <a:r>
              <a:rPr lang="en-US" dirty="0" smtClean="0"/>
              <a:t>Highlight the developmental progressions in the standards</a:t>
            </a:r>
          </a:p>
          <a:p>
            <a:r>
              <a:rPr lang="en-US" dirty="0" smtClean="0"/>
              <a:t>Build an understanding of grade specific expectations</a:t>
            </a:r>
            <a:endParaRPr lang="en-US" dirty="0"/>
          </a:p>
        </p:txBody>
      </p:sp>
      <p:pic>
        <p:nvPicPr>
          <p:cNvPr id="4"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5000"/>
                    </a14:imgEffect>
                  </a14:imgLayer>
                </a14:imgProps>
              </a:ext>
            </a:extLst>
          </a:blip>
          <a:srcRect/>
          <a:stretch>
            <a:fillRect/>
          </a:stretch>
        </p:blipFill>
        <p:spPr bwMode="auto">
          <a:xfrm rot="5400000">
            <a:off x="5645129" y="1441471"/>
            <a:ext cx="2578141" cy="2590800"/>
          </a:xfrm>
          <a:prstGeom prst="rect">
            <a:avLst/>
          </a:prstGeom>
          <a:noFill/>
          <a:ln w="9525">
            <a:noFill/>
            <a:miter lim="800000"/>
            <a:headEnd/>
            <a:tailEnd/>
          </a:ln>
        </p:spPr>
      </p:pic>
    </p:spTree>
    <p:extLst>
      <p:ext uri="{BB962C8B-B14F-4D97-AF65-F5344CB8AC3E}">
        <p14:creationId xmlns:p14="http://schemas.microsoft.com/office/powerpoint/2010/main" xmlns="" val="3435361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3238"/>
            <a:ext cx="8763000" cy="1965325"/>
          </a:xfrm>
        </p:spPr>
        <p:txBody>
          <a:bodyPr/>
          <a:lstStyle/>
          <a:p>
            <a:pPr>
              <a:defRPr/>
            </a:pPr>
            <a:r>
              <a:rPr lang="en-US" sz="4000" b="1" dirty="0" smtClean="0"/>
              <a:t>What can strong student Common Core work, written </a:t>
            </a:r>
            <a:r>
              <a:rPr lang="en-US" sz="4000" b="1" dirty="0" smtClean="0">
                <a:solidFill>
                  <a:srgbClr val="008000"/>
                </a:solidFill>
              </a:rPr>
              <a:t>independently</a:t>
            </a:r>
            <a:r>
              <a:rPr lang="en-US" sz="4000" b="1" dirty="0" smtClean="0"/>
              <a:t> from complex text, look like?</a:t>
            </a:r>
            <a:endParaRPr lang="en-US" sz="4000" b="1" dirty="0"/>
          </a:p>
        </p:txBody>
      </p:sp>
      <p:sp>
        <p:nvSpPr>
          <p:cNvPr id="3" name="Content Placeholder 2"/>
          <p:cNvSpPr>
            <a:spLocks noGrp="1"/>
          </p:cNvSpPr>
          <p:nvPr>
            <p:ph idx="1"/>
          </p:nvPr>
        </p:nvSpPr>
        <p:spPr>
          <a:xfrm>
            <a:off x="522288" y="2833688"/>
            <a:ext cx="6411912" cy="3586162"/>
          </a:xfrm>
        </p:spPr>
        <p:txBody>
          <a:bodyPr>
            <a:normAutofit fontScale="55000" lnSpcReduction="20000"/>
          </a:bodyPr>
          <a:lstStyle/>
          <a:p>
            <a:pPr>
              <a:defRPr/>
            </a:pPr>
            <a:endParaRPr lang="en-US" dirty="0" smtClean="0"/>
          </a:p>
          <a:p>
            <a:pPr marL="0" indent="0" algn="ctr">
              <a:buFontTx/>
              <a:buNone/>
              <a:defRPr/>
            </a:pPr>
            <a:r>
              <a:rPr lang="en-US" b="1" dirty="0" smtClean="0"/>
              <a:t>                               Read these  texts, all</a:t>
            </a:r>
          </a:p>
          <a:p>
            <a:pPr marL="0" indent="0" algn="ctr">
              <a:buFontTx/>
              <a:buNone/>
              <a:defRPr/>
            </a:pPr>
            <a:r>
              <a:rPr lang="en-US" b="1" dirty="0"/>
              <a:t> </a:t>
            </a:r>
            <a:r>
              <a:rPr lang="en-US" b="1" dirty="0" smtClean="0"/>
              <a:t>                                    written by students</a:t>
            </a:r>
            <a:r>
              <a:rPr lang="en-US" b="1" dirty="0"/>
              <a:t> </a:t>
            </a:r>
            <a:r>
              <a:rPr lang="en-US" b="1" dirty="0" smtClean="0"/>
              <a:t>in grades 2 – 12</a:t>
            </a:r>
          </a:p>
          <a:p>
            <a:pPr marL="0" indent="0" algn="ctr">
              <a:buFontTx/>
              <a:buNone/>
              <a:defRPr/>
            </a:pPr>
            <a:endParaRPr lang="en-US" b="1" dirty="0" smtClean="0"/>
          </a:p>
          <a:p>
            <a:pPr marL="0" indent="0" algn="ctr">
              <a:buFontTx/>
              <a:buNone/>
              <a:defRPr/>
            </a:pPr>
            <a:r>
              <a:rPr lang="en-US" b="1" dirty="0"/>
              <a:t> </a:t>
            </a:r>
            <a:r>
              <a:rPr lang="en-US" b="1" dirty="0" smtClean="0"/>
              <a:t>                        How do they reflect the </a:t>
            </a:r>
          </a:p>
          <a:p>
            <a:pPr marL="0" indent="0" algn="ctr">
              <a:buFontTx/>
              <a:buNone/>
              <a:defRPr/>
            </a:pPr>
            <a:r>
              <a:rPr lang="en-US" b="1" dirty="0"/>
              <a:t> </a:t>
            </a:r>
            <a:r>
              <a:rPr lang="en-US" b="1" dirty="0" smtClean="0"/>
              <a:t>                       Common Core </a:t>
            </a:r>
          </a:p>
          <a:p>
            <a:pPr marL="0" indent="0" algn="ctr">
              <a:buFontTx/>
              <a:buNone/>
              <a:defRPr/>
            </a:pPr>
            <a:r>
              <a:rPr lang="en-US" b="1" dirty="0"/>
              <a:t> </a:t>
            </a:r>
            <a:r>
              <a:rPr lang="en-US" b="1" dirty="0" smtClean="0"/>
              <a:t>                             informative writing standards?</a:t>
            </a:r>
          </a:p>
          <a:p>
            <a:pPr marL="0" indent="0" algn="ctr">
              <a:buFontTx/>
              <a:buNone/>
              <a:defRPr/>
            </a:pPr>
            <a:endParaRPr lang="en-US" b="1" dirty="0"/>
          </a:p>
          <a:p>
            <a:pPr marL="0" indent="0" algn="ctr">
              <a:buFontTx/>
              <a:buNone/>
              <a:defRPr/>
            </a:pPr>
            <a:r>
              <a:rPr lang="en-US" b="1" dirty="0" smtClean="0"/>
              <a:t>                    How can  you see deep</a:t>
            </a:r>
          </a:p>
          <a:p>
            <a:pPr marL="0" indent="0" algn="ctr">
              <a:buFontTx/>
              <a:buNone/>
              <a:defRPr/>
            </a:pPr>
            <a:r>
              <a:rPr lang="en-US" b="1" dirty="0" smtClean="0"/>
              <a:t>                               understanding and analysis in these pieces?</a:t>
            </a:r>
          </a:p>
          <a:p>
            <a:pPr marL="0" indent="0" algn="ctr">
              <a:buFontTx/>
              <a:buNone/>
              <a:defRPr/>
            </a:pPr>
            <a:endParaRPr lang="en-US" b="1" dirty="0" smtClean="0"/>
          </a:p>
          <a:p>
            <a:pPr marL="0" indent="0" algn="ctr">
              <a:buFontTx/>
              <a:buNone/>
              <a:defRPr/>
            </a:pPr>
            <a:r>
              <a:rPr lang="en-US" b="1" dirty="0" smtClean="0"/>
              <a:t>             </a:t>
            </a:r>
            <a:endParaRPr lang="en-US" b="1" dirty="0"/>
          </a:p>
        </p:txBody>
      </p:sp>
      <p:pic>
        <p:nvPicPr>
          <p:cNvPr id="50179" name="Picture 4" descr="011_1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3983" y="2438400"/>
            <a:ext cx="25908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38400"/>
            <a:ext cx="2971800"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0183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a:cs typeface="Baskerville"/>
              </a:rPr>
              <a:t>Your Turn!</a:t>
            </a:r>
            <a:endParaRPr lang="en-US" b="1" dirty="0">
              <a:latin typeface="Baskerville"/>
              <a:cs typeface="Baskerville"/>
            </a:endParaRPr>
          </a:p>
        </p:txBody>
      </p:sp>
      <p:sp>
        <p:nvSpPr>
          <p:cNvPr id="3" name="Content Placeholder 2"/>
          <p:cNvSpPr>
            <a:spLocks noGrp="1"/>
          </p:cNvSpPr>
          <p:nvPr>
            <p:ph idx="1"/>
          </p:nvPr>
        </p:nvSpPr>
        <p:spPr/>
        <p:txBody>
          <a:bodyPr/>
          <a:lstStyle/>
          <a:p>
            <a:r>
              <a:rPr lang="en-US" dirty="0" smtClean="0"/>
              <a:t>Work with a partner to figure out how you might use one of these texts with students</a:t>
            </a:r>
          </a:p>
          <a:p>
            <a:endParaRPr lang="en-US" dirty="0"/>
          </a:p>
          <a:p>
            <a:r>
              <a:rPr lang="en-US" dirty="0" smtClean="0"/>
              <a:t>What Focusing Question for writing might you use?</a:t>
            </a:r>
          </a:p>
          <a:p>
            <a:endParaRPr lang="en-US" dirty="0" smtClean="0"/>
          </a:p>
          <a:p>
            <a:r>
              <a:rPr lang="en-US" dirty="0" smtClean="0"/>
              <a:t>How would you design close reading to build knowledge and understanding for writing?</a:t>
            </a:r>
            <a:endParaRPr lang="en-US" dirty="0"/>
          </a:p>
        </p:txBody>
      </p:sp>
    </p:spTree>
    <p:extLst>
      <p:ext uri="{BB962C8B-B14F-4D97-AF65-F5344CB8AC3E}">
        <p14:creationId xmlns:p14="http://schemas.microsoft.com/office/powerpoint/2010/main" xmlns="" val="1876182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b="1" dirty="0" smtClean="0">
                <a:latin typeface="Baskerville"/>
                <a:cs typeface="Baskerville"/>
              </a:rPr>
              <a:t>Take a moment to reflect….</a:t>
            </a:r>
            <a:endParaRPr lang="en-US" sz="3200" b="1" dirty="0">
              <a:latin typeface="Baskerville"/>
              <a:cs typeface="Baskerville"/>
            </a:endParaRPr>
          </a:p>
        </p:txBody>
      </p:sp>
      <p:pic>
        <p:nvPicPr>
          <p:cNvPr id="4" name="Content Placeholder 3"/>
          <p:cNvPicPr>
            <a:picLocks noGrp="1" noChangeAspect="1"/>
          </p:cNvPicPr>
          <p:nvPr>
            <p:ph idx="1"/>
          </p:nvPr>
        </p:nvPicPr>
        <p:blipFill>
          <a:blip r:embed="rId2" cstate="print"/>
          <a:srcRect t="10475" b="10475"/>
          <a:stretch>
            <a:fillRect/>
          </a:stretch>
        </p:blipFill>
        <p:spPr>
          <a:xfrm>
            <a:off x="25775" y="1371600"/>
            <a:ext cx="4546225" cy="2667000"/>
          </a:xfrm>
        </p:spPr>
      </p:pic>
      <p:pic>
        <p:nvPicPr>
          <p:cNvPr id="5" name="Picture 4"/>
          <p:cNvPicPr>
            <a:picLocks noChangeAspect="1"/>
          </p:cNvPicPr>
          <p:nvPr/>
        </p:nvPicPr>
        <p:blipFill>
          <a:blip r:embed="rId3" cstate="print"/>
          <a:stretch>
            <a:fillRect/>
          </a:stretch>
        </p:blipFill>
        <p:spPr>
          <a:xfrm>
            <a:off x="4953000" y="1447800"/>
            <a:ext cx="4038600" cy="2590800"/>
          </a:xfrm>
          <a:prstGeom prst="rect">
            <a:avLst/>
          </a:prstGeom>
        </p:spPr>
      </p:pic>
      <p:sp>
        <p:nvSpPr>
          <p:cNvPr id="6" name="TextBox 5"/>
          <p:cNvSpPr txBox="1"/>
          <p:nvPr/>
        </p:nvSpPr>
        <p:spPr>
          <a:xfrm>
            <a:off x="228600" y="4495800"/>
            <a:ext cx="8686800" cy="9541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a:cs typeface="Baskerville"/>
              </a:rPr>
              <a:t>What kinds of supports will teachers need to be able to do this work successfully with students?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a:cs typeface="Baskerville"/>
            </a:endParaRPr>
          </a:p>
        </p:txBody>
      </p:sp>
    </p:spTree>
    <p:extLst>
      <p:ext uri="{BB962C8B-B14F-4D97-AF65-F5344CB8AC3E}">
        <p14:creationId xmlns:p14="http://schemas.microsoft.com/office/powerpoint/2010/main" xmlns="" val="334721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1" y="196334"/>
            <a:ext cx="8229600" cy="1143000"/>
          </a:xfrm>
        </p:spPr>
        <p:txBody>
          <a:bodyPr/>
          <a:lstStyle/>
          <a:p>
            <a:r>
              <a:rPr lang="en-US" dirty="0" smtClean="0">
                <a:solidFill>
                  <a:schemeClr val="bg1"/>
                </a:solidFill>
              </a:rPr>
              <a:t>Presenters’ Names</a:t>
            </a:r>
            <a:endParaRPr lang="en-US" dirty="0">
              <a:solidFill>
                <a:schemeClr val="bg1"/>
              </a:solidFill>
            </a:endParaRPr>
          </a:p>
        </p:txBody>
      </p:sp>
      <p:sp>
        <p:nvSpPr>
          <p:cNvPr id="6" name="TextBox 5"/>
          <p:cNvSpPr txBox="1"/>
          <p:nvPr/>
        </p:nvSpPr>
        <p:spPr>
          <a:xfrm>
            <a:off x="838200" y="3064261"/>
            <a:ext cx="2727204" cy="1200329"/>
          </a:xfrm>
          <a:prstGeom prst="rect">
            <a:avLst/>
          </a:prstGeom>
          <a:noFill/>
        </p:spPr>
        <p:txBody>
          <a:bodyPr wrap="none" rtlCol="0">
            <a:spAutoFit/>
          </a:bodyPr>
          <a:lstStyle/>
          <a:p>
            <a:r>
              <a:rPr lang="en-US" b="1" dirty="0" smtClean="0"/>
              <a:t>Diana Leddy</a:t>
            </a:r>
          </a:p>
          <a:p>
            <a:r>
              <a:rPr lang="en-US" dirty="0" smtClean="0"/>
              <a:t>Educational Consultant</a:t>
            </a:r>
          </a:p>
          <a:p>
            <a:r>
              <a:rPr lang="en-US" dirty="0" smtClean="0"/>
              <a:t>everywritevt@aol.com</a:t>
            </a:r>
          </a:p>
          <a:p>
            <a:endParaRPr lang="en-US" dirty="0"/>
          </a:p>
        </p:txBody>
      </p:sp>
      <p:sp>
        <p:nvSpPr>
          <p:cNvPr id="7" name="TextBox 6"/>
          <p:cNvSpPr txBox="1"/>
          <p:nvPr/>
        </p:nvSpPr>
        <p:spPr>
          <a:xfrm>
            <a:off x="838200" y="4639378"/>
            <a:ext cx="2352552" cy="2585323"/>
          </a:xfrm>
          <a:prstGeom prst="rect">
            <a:avLst/>
          </a:prstGeom>
          <a:noFill/>
        </p:spPr>
        <p:txBody>
          <a:bodyPr wrap="none" rtlCol="0">
            <a:spAutoFit/>
          </a:bodyPr>
          <a:lstStyle/>
          <a:p>
            <a:r>
              <a:rPr lang="en-US" b="1" dirty="0" smtClean="0"/>
              <a:t>Joey Hawkins</a:t>
            </a:r>
          </a:p>
          <a:p>
            <a:r>
              <a:rPr lang="en-US" dirty="0" smtClean="0"/>
              <a:t>Educational Consultant</a:t>
            </a:r>
          </a:p>
          <a:p>
            <a:r>
              <a:rPr lang="en-US" dirty="0" err="1" smtClean="0"/>
              <a:t>joeylornell@gmail.com</a:t>
            </a:r>
            <a:endParaRPr lang="en-US" dirty="0" smtClean="0"/>
          </a:p>
          <a:p>
            <a:endParaRPr lang="en-US" dirty="0"/>
          </a:p>
          <a:p>
            <a:endParaRPr lang="en-US" b="1" dirty="0" smtClean="0"/>
          </a:p>
          <a:p>
            <a:r>
              <a:rPr lang="en-US" b="1" dirty="0" smtClean="0"/>
              <a:t>Kristin Armstrong</a:t>
            </a:r>
          </a:p>
          <a:p>
            <a:r>
              <a:rPr lang="en-US" dirty="0" smtClean="0"/>
              <a:t>ELL teacher</a:t>
            </a:r>
          </a:p>
          <a:p>
            <a:r>
              <a:rPr lang="en-US" dirty="0" smtClean="0"/>
              <a:t>kra888@hotmail.com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2057400"/>
            <a:ext cx="3290039" cy="4540254"/>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 y="457200"/>
            <a:ext cx="9258300" cy="1181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228600" y="1676400"/>
            <a:ext cx="5720797" cy="523220"/>
          </a:xfrm>
          <a:prstGeom prst="rect">
            <a:avLst/>
          </a:prstGeom>
          <a:noFill/>
        </p:spPr>
        <p:txBody>
          <a:bodyPr wrap="none" rtlCol="0">
            <a:spAutoFit/>
          </a:bodyPr>
          <a:lstStyle/>
          <a:p>
            <a:r>
              <a:rPr lang="en-US" sz="2800" dirty="0" smtClean="0"/>
              <a:t>www.vermontwritingcollaborative.org</a:t>
            </a:r>
            <a:endParaRPr lang="en-US" sz="2800" dirty="0"/>
          </a:p>
        </p:txBody>
      </p:sp>
      <p:sp>
        <p:nvSpPr>
          <p:cNvPr id="3" name="TextBox 2"/>
          <p:cNvSpPr txBox="1"/>
          <p:nvPr/>
        </p:nvSpPr>
        <p:spPr>
          <a:xfrm>
            <a:off x="562303" y="2504807"/>
            <a:ext cx="3857297" cy="369332"/>
          </a:xfrm>
          <a:prstGeom prst="rect">
            <a:avLst/>
          </a:prstGeom>
          <a:noFill/>
        </p:spPr>
        <p:txBody>
          <a:bodyPr wrap="square" rtlCol="0">
            <a:spAutoFit/>
          </a:bodyPr>
          <a:lstStyle/>
          <a:p>
            <a:r>
              <a:rPr lang="en-US" dirty="0" smtClean="0"/>
              <a:t>For more information, contact:</a:t>
            </a:r>
            <a:endParaRPr lang="en-US" dirty="0"/>
          </a:p>
        </p:txBody>
      </p:sp>
    </p:spTree>
    <p:extLst>
      <p:ext uri="{BB962C8B-B14F-4D97-AF65-F5344CB8AC3E}">
        <p14:creationId xmlns:p14="http://schemas.microsoft.com/office/powerpoint/2010/main" xmlns="" val="2918486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latin typeface="Garamond"/>
                <a:cs typeface="Garamond"/>
              </a:rPr>
              <a:t>The Big Idea</a:t>
            </a:r>
            <a:endParaRPr lang="en-US" dirty="0"/>
          </a:p>
        </p:txBody>
      </p:sp>
      <p:pic>
        <p:nvPicPr>
          <p:cNvPr id="4" name="Content Placeholder 3"/>
          <p:cNvPicPr>
            <a:picLocks noGrp="1" noChangeAspect="1"/>
          </p:cNvPicPr>
          <p:nvPr>
            <p:ph idx="1"/>
          </p:nvPr>
        </p:nvPicPr>
        <p:blipFill>
          <a:blip r:embed="rId2" cstate="print"/>
          <a:srcRect t="12740" b="12740"/>
          <a:stretch>
            <a:fillRect/>
          </a:stretch>
        </p:blipFill>
        <p:spPr>
          <a:xfrm>
            <a:off x="152400" y="1219200"/>
            <a:ext cx="2667000" cy="1752600"/>
          </a:xfrm>
        </p:spPr>
      </p:pic>
      <p:pic>
        <p:nvPicPr>
          <p:cNvPr id="5" name="Picture 4"/>
          <p:cNvPicPr>
            <a:picLocks noChangeAspect="1"/>
          </p:cNvPicPr>
          <p:nvPr/>
        </p:nvPicPr>
        <p:blipFill>
          <a:blip r:embed="rId3" cstate="print"/>
          <a:stretch>
            <a:fillRect/>
          </a:stretch>
        </p:blipFill>
        <p:spPr>
          <a:xfrm>
            <a:off x="381000" y="4495800"/>
            <a:ext cx="2819400" cy="2209800"/>
          </a:xfrm>
          <a:prstGeom prst="rect">
            <a:avLst/>
          </a:prstGeom>
        </p:spPr>
      </p:pic>
      <p:pic>
        <p:nvPicPr>
          <p:cNvPr id="6" name="Picture 5"/>
          <p:cNvPicPr>
            <a:picLocks noChangeAspect="1"/>
          </p:cNvPicPr>
          <p:nvPr/>
        </p:nvPicPr>
        <p:blipFill>
          <a:blip r:embed="rId4" cstate="print"/>
          <a:stretch>
            <a:fillRect/>
          </a:stretch>
        </p:blipFill>
        <p:spPr>
          <a:xfrm>
            <a:off x="6172200" y="1371600"/>
            <a:ext cx="2971800" cy="1752600"/>
          </a:xfrm>
          <a:prstGeom prst="rect">
            <a:avLst/>
          </a:prstGeom>
        </p:spPr>
      </p:pic>
      <p:pic>
        <p:nvPicPr>
          <p:cNvPr id="7" name="Picture 6"/>
          <p:cNvPicPr>
            <a:picLocks noChangeAspect="1"/>
          </p:cNvPicPr>
          <p:nvPr/>
        </p:nvPicPr>
        <p:blipFill>
          <a:blip r:embed="rId5" cstate="print"/>
          <a:stretch>
            <a:fillRect/>
          </a:stretch>
        </p:blipFill>
        <p:spPr>
          <a:xfrm>
            <a:off x="5791200" y="4114800"/>
            <a:ext cx="3048000" cy="2362200"/>
          </a:xfrm>
          <a:prstGeom prst="rect">
            <a:avLst/>
          </a:prstGeom>
        </p:spPr>
      </p:pic>
      <p:sp>
        <p:nvSpPr>
          <p:cNvPr id="9" name="TextBox 8"/>
          <p:cNvSpPr txBox="1"/>
          <p:nvPr/>
        </p:nvSpPr>
        <p:spPr>
          <a:xfrm>
            <a:off x="0" y="1524000"/>
            <a:ext cx="8382000" cy="38164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40000"/>
              </a:lnSpc>
            </a:pP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rPr>
              <a:t>When teachers </a:t>
            </a:r>
          </a:p>
          <a:p>
            <a:pPr algn="ctr">
              <a:lnSpc>
                <a:spcPct val="140000"/>
              </a:lnSpc>
            </a:pP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rPr>
              <a:t>• plan instruction carefully, </a:t>
            </a:r>
          </a:p>
          <a:p>
            <a:pPr algn="ctr">
              <a:lnSpc>
                <a:spcPct val="140000"/>
              </a:lnSpc>
            </a:pP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rPr>
              <a:t>• emphasize building understanding, and </a:t>
            </a:r>
            <a:endPar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endParaRPr>
          </a:p>
          <a:p>
            <a:pPr algn="ctr">
              <a:lnSpc>
                <a:spcPct val="140000"/>
              </a:lnSpc>
            </a:pP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rPr>
              <a:t>• help students to talk about that understanding, </a:t>
            </a:r>
            <a:endPar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endParaRPr>
          </a:p>
          <a:p>
            <a:pPr algn="ctr">
              <a:lnSpc>
                <a:spcPct val="140000"/>
              </a:lnSpc>
            </a:pP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rPr>
              <a:t>everyone benefits</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rPr>
              <a:t>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8100000" algn="tr" rotWithShape="0">
                  <a:prstClr val="black">
                    <a:alpha val="40000"/>
                  </a:prstClr>
                </a:outerShdw>
              </a:effectLst>
              <a:latin typeface="Garamond"/>
              <a:cs typeface="Garamond"/>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63351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2400" dirty="0" smtClean="0"/>
              <a:t>It’s All About Thinking, Write?</a:t>
            </a:r>
            <a:br>
              <a:rPr lang="en-US" sz="2400" dirty="0" smtClean="0"/>
            </a:br>
            <a:r>
              <a:rPr lang="en-US" sz="2400" dirty="0" smtClean="0"/>
              <a:t>Day Two</a:t>
            </a:r>
            <a:br>
              <a:rPr lang="en-US" sz="2400" dirty="0" smtClean="0"/>
            </a:br>
            <a:r>
              <a:rPr lang="en-US" sz="1800" dirty="0" smtClean="0"/>
              <a:t>Copyright © 2013 Joey Hawkins, Vermont Writing Collaborative</a:t>
            </a:r>
            <a:r>
              <a:rPr lang="en-US" sz="1800" dirty="0"/>
              <a:t/>
            </a:r>
            <a:br>
              <a:rPr lang="en-US" sz="1800" dirty="0"/>
            </a:br>
            <a:r>
              <a:rPr lang="en-US" sz="1800" dirty="0"/>
              <a:t>All rights reserved</a:t>
            </a:r>
            <a:br>
              <a:rPr lang="en-US" sz="1800" dirty="0"/>
            </a:br>
            <a:r>
              <a:rPr lang="en-US" sz="1800" dirty="0"/>
              <a:t>For use by permission only  </a:t>
            </a:r>
          </a:p>
        </p:txBody>
      </p:sp>
      <p:pic>
        <p:nvPicPr>
          <p:cNvPr id="4" name="Content Placeholder 3"/>
          <p:cNvPicPr>
            <a:picLocks noGrp="1"/>
          </p:cNvPicPr>
          <p:nvPr>
            <p:ph idx="1"/>
          </p:nvPr>
        </p:nvPicPr>
        <p:blipFill>
          <a:blip r:embed="rId2" cstate="print"/>
          <a:srcRect l="-20055" r="-20055"/>
          <a:stretch>
            <a:fillRect/>
          </a:stretch>
        </p:blipFill>
        <p:spPr bwMode="auto">
          <a:xfrm>
            <a:off x="457200" y="1828800"/>
            <a:ext cx="8229600" cy="4297363"/>
          </a:xfrm>
          <a:prstGeom prst="rect">
            <a:avLst/>
          </a:prstGeom>
          <a:noFill/>
          <a:ln w="9525">
            <a:noFill/>
            <a:miter lim="800000"/>
            <a:headEnd/>
            <a:tailEnd/>
          </a:ln>
          <a:effectLst/>
        </p:spPr>
      </p:pic>
    </p:spTree>
    <p:extLst>
      <p:ext uri="{BB962C8B-B14F-4D97-AF65-F5344CB8AC3E}">
        <p14:creationId xmlns:p14="http://schemas.microsoft.com/office/powerpoint/2010/main" xmlns="" val="25325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a:cs typeface="Baskerville"/>
              </a:rPr>
              <a:t>A Shared Reading Experience</a:t>
            </a:r>
            <a:endParaRPr lang="en-US" b="1" dirty="0">
              <a:latin typeface="Baskerville"/>
              <a:cs typeface="Baskerville"/>
            </a:endParaRPr>
          </a:p>
        </p:txBody>
      </p:sp>
      <p:pic>
        <p:nvPicPr>
          <p:cNvPr id="5" name="Content Placeholder 4"/>
          <p:cNvPicPr>
            <a:picLocks noGrp="1" noChangeAspect="1"/>
          </p:cNvPicPr>
          <p:nvPr>
            <p:ph idx="1"/>
          </p:nvPr>
        </p:nvPicPr>
        <p:blipFill>
          <a:blip r:embed="rId2" cstate="print"/>
          <a:srcRect t="8546" b="8546"/>
          <a:stretch>
            <a:fillRect/>
          </a:stretch>
        </p:blipFill>
        <p:spPr>
          <a:xfrm rot="20875488">
            <a:off x="899084" y="1814031"/>
            <a:ext cx="4495800" cy="2514599"/>
          </a:xfrm>
        </p:spPr>
      </p:pic>
      <p:pic>
        <p:nvPicPr>
          <p:cNvPr id="6" name="Picture 5"/>
          <p:cNvPicPr>
            <a:picLocks noChangeAspect="1"/>
          </p:cNvPicPr>
          <p:nvPr/>
        </p:nvPicPr>
        <p:blipFill>
          <a:blip r:embed="rId3" cstate="print"/>
          <a:stretch>
            <a:fillRect/>
          </a:stretch>
        </p:blipFill>
        <p:spPr>
          <a:xfrm rot="868952">
            <a:off x="152400" y="4136205"/>
            <a:ext cx="4699000" cy="2692400"/>
          </a:xfrm>
          <a:prstGeom prst="rect">
            <a:avLst/>
          </a:prstGeom>
        </p:spPr>
      </p:pic>
      <p:pic>
        <p:nvPicPr>
          <p:cNvPr id="7" name="Picture 6"/>
          <p:cNvPicPr>
            <a:picLocks noChangeAspect="1"/>
          </p:cNvPicPr>
          <p:nvPr/>
        </p:nvPicPr>
        <p:blipFill>
          <a:blip r:embed="rId4" cstate="print"/>
          <a:stretch>
            <a:fillRect/>
          </a:stretch>
        </p:blipFill>
        <p:spPr>
          <a:xfrm rot="1312580">
            <a:off x="5103714" y="1892543"/>
            <a:ext cx="3810000" cy="2857500"/>
          </a:xfrm>
          <a:prstGeom prst="rect">
            <a:avLst/>
          </a:prstGeom>
        </p:spPr>
      </p:pic>
      <p:pic>
        <p:nvPicPr>
          <p:cNvPr id="8" name="Picture 7"/>
          <p:cNvPicPr>
            <a:picLocks noChangeAspect="1"/>
          </p:cNvPicPr>
          <p:nvPr/>
        </p:nvPicPr>
        <p:blipFill>
          <a:blip r:embed="rId5" cstate="print"/>
          <a:stretch>
            <a:fillRect/>
          </a:stretch>
        </p:blipFill>
        <p:spPr>
          <a:xfrm rot="20784370">
            <a:off x="5079993" y="3876451"/>
            <a:ext cx="4149809" cy="2872043"/>
          </a:xfrm>
          <a:prstGeom prst="rect">
            <a:avLst/>
          </a:prstGeom>
        </p:spPr>
      </p:pic>
    </p:spTree>
    <p:extLst>
      <p:ext uri="{BB962C8B-B14F-4D97-AF65-F5344CB8AC3E}">
        <p14:creationId xmlns:p14="http://schemas.microsoft.com/office/powerpoint/2010/main" xmlns="" val="41015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600" b="1" dirty="0" smtClean="0">
                <a:solidFill>
                  <a:srgbClr val="800000"/>
                </a:solidFill>
                <a:latin typeface="Baskerville"/>
                <a:cs typeface="Baskerville"/>
              </a:rPr>
              <a:t>“Knowing, Thinking, and Writing”</a:t>
            </a:r>
            <a:br>
              <a:rPr lang="en-US" sz="3600" b="1" dirty="0" smtClean="0">
                <a:solidFill>
                  <a:srgbClr val="800000"/>
                </a:solidFill>
                <a:latin typeface="Baskerville"/>
                <a:cs typeface="Baskerville"/>
              </a:rPr>
            </a:br>
            <a:r>
              <a:rPr lang="en-US" sz="3600" b="1" dirty="0" smtClean="0">
                <a:solidFill>
                  <a:srgbClr val="800000"/>
                </a:solidFill>
                <a:latin typeface="Baskerville"/>
                <a:cs typeface="Baskerville"/>
              </a:rPr>
              <a:t/>
            </a:r>
            <a:br>
              <a:rPr lang="en-US" sz="3600" b="1" dirty="0" smtClean="0">
                <a:solidFill>
                  <a:srgbClr val="800000"/>
                </a:solidFill>
                <a:latin typeface="Baskerville"/>
                <a:cs typeface="Baskerville"/>
              </a:rPr>
            </a:br>
            <a:endParaRPr lang="en-US" sz="3600" b="1" dirty="0">
              <a:solidFill>
                <a:srgbClr val="800000"/>
              </a:solidFill>
              <a:latin typeface="Baskerville"/>
              <a:cs typeface="Baskerville"/>
            </a:endParaRPr>
          </a:p>
        </p:txBody>
      </p:sp>
      <p:sp>
        <p:nvSpPr>
          <p:cNvPr id="3" name="Content Placeholder 2"/>
          <p:cNvSpPr>
            <a:spLocks noGrp="1"/>
          </p:cNvSpPr>
          <p:nvPr>
            <p:ph idx="1"/>
          </p:nvPr>
        </p:nvSpPr>
        <p:spPr/>
        <p:txBody>
          <a:bodyPr/>
          <a:lstStyle/>
          <a:p>
            <a:r>
              <a:rPr lang="en-US" dirty="0" smtClean="0"/>
              <a:t>Take a few moments of thoughtful solitude to read the text</a:t>
            </a:r>
          </a:p>
          <a:p>
            <a:endParaRPr lang="en-US" dirty="0"/>
          </a:p>
          <a:p>
            <a:r>
              <a:rPr lang="en-US" dirty="0" smtClean="0"/>
              <a:t>As you read, mark places that are worth discussing</a:t>
            </a:r>
          </a:p>
          <a:p>
            <a:endParaRPr lang="en-US" dirty="0"/>
          </a:p>
          <a:p>
            <a:r>
              <a:rPr lang="en-US" dirty="0" smtClean="0"/>
              <a:t>In a group of 3-4, take turns discussing the spots you marked</a:t>
            </a:r>
            <a:endParaRPr lang="en-US" dirty="0"/>
          </a:p>
        </p:txBody>
      </p:sp>
    </p:spTree>
    <p:extLst>
      <p:ext uri="{BB962C8B-B14F-4D97-AF65-F5344CB8AC3E}">
        <p14:creationId xmlns:p14="http://schemas.microsoft.com/office/powerpoint/2010/main" xmlns="" val="4202204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a:cs typeface="Baskerville"/>
              </a:rPr>
              <a:t>A Closer Look: The Role of a Model in Helping Kids Write Effectively</a:t>
            </a:r>
            <a:endParaRPr lang="en-US" sz="3200" b="1" dirty="0">
              <a:latin typeface="Baskerville"/>
              <a:cs typeface="Baskerville"/>
            </a:endParaRPr>
          </a:p>
        </p:txBody>
      </p:sp>
      <p:sp>
        <p:nvSpPr>
          <p:cNvPr id="3" name="Content Placeholder 2"/>
          <p:cNvSpPr>
            <a:spLocks noGrp="1"/>
          </p:cNvSpPr>
          <p:nvPr>
            <p:ph idx="1"/>
          </p:nvPr>
        </p:nvSpPr>
        <p:spPr/>
        <p:txBody>
          <a:bodyPr/>
          <a:lstStyle/>
          <a:p>
            <a:pPr marL="0" indent="0" algn="ctr">
              <a:buNone/>
            </a:pPr>
            <a:r>
              <a:rPr lang="en-US" b="1" dirty="0" smtClean="0">
                <a:solidFill>
                  <a:schemeClr val="accent1">
                    <a:lumMod val="75000"/>
                  </a:schemeClr>
                </a:solidFill>
                <a:latin typeface="Baskerville"/>
                <a:cs typeface="Baskerville"/>
              </a:rPr>
              <a:t>“The Long Night of the Little Boats”</a:t>
            </a:r>
            <a:endParaRPr lang="en-US" b="1" dirty="0">
              <a:solidFill>
                <a:schemeClr val="accent1">
                  <a:lumMod val="75000"/>
                </a:schemeClr>
              </a:solidFill>
              <a:latin typeface="Baskerville"/>
              <a:cs typeface="Baskerville"/>
            </a:endParaRPr>
          </a:p>
        </p:txBody>
      </p:sp>
      <p:pic>
        <p:nvPicPr>
          <p:cNvPr id="4" name="Content Placeholder 3"/>
          <p:cNvPicPr>
            <a:picLocks noChangeAspect="1"/>
          </p:cNvPicPr>
          <p:nvPr/>
        </p:nvPicPr>
        <p:blipFill>
          <a:blip r:embed="rId2" cstate="print"/>
          <a:srcRect t="2206" b="2206"/>
          <a:stretch>
            <a:fillRect/>
          </a:stretch>
        </p:blipFill>
        <p:spPr>
          <a:xfrm>
            <a:off x="1143000" y="2438400"/>
            <a:ext cx="6858000" cy="3581400"/>
          </a:xfrm>
          <a:prstGeom prst="rect">
            <a:avLst/>
          </a:prstGeom>
        </p:spPr>
      </p:pic>
    </p:spTree>
    <p:extLst>
      <p:ext uri="{BB962C8B-B14F-4D97-AF65-F5344CB8AC3E}">
        <p14:creationId xmlns:p14="http://schemas.microsoft.com/office/powerpoint/2010/main" xmlns="" val="202720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4819"/>
          </a:xfrm>
        </p:spPr>
        <p:txBody>
          <a:bodyPr/>
          <a:lstStyle/>
          <a:p>
            <a:r>
              <a:rPr lang="en-US" sz="3600" b="1" dirty="0" smtClean="0">
                <a:latin typeface="Baskerville"/>
                <a:cs typeface="Baskerville"/>
              </a:rPr>
              <a:t>The Long Night of the Little Boats</a:t>
            </a:r>
            <a:endParaRPr lang="en-US" sz="3600" b="1" dirty="0">
              <a:latin typeface="Baskerville"/>
              <a:cs typeface="Baskerville"/>
            </a:endParaRPr>
          </a:p>
        </p:txBody>
      </p:sp>
      <p:pic>
        <p:nvPicPr>
          <p:cNvPr id="4" name="Content Placeholder 3"/>
          <p:cNvPicPr>
            <a:picLocks noGrp="1" noChangeAspect="1"/>
          </p:cNvPicPr>
          <p:nvPr>
            <p:ph idx="1"/>
          </p:nvPr>
        </p:nvPicPr>
        <p:blipFill>
          <a:blip r:embed="rId2" cstate="print"/>
          <a:srcRect t="2206" b="2206"/>
          <a:stretch>
            <a:fillRect/>
          </a:stretch>
        </p:blipFill>
        <p:spPr>
          <a:xfrm>
            <a:off x="2022418" y="1097594"/>
            <a:ext cx="5220665" cy="2242227"/>
          </a:xfrm>
        </p:spPr>
      </p:pic>
      <p:sp>
        <p:nvSpPr>
          <p:cNvPr id="7" name="TextBox 6"/>
          <p:cNvSpPr txBox="1"/>
          <p:nvPr/>
        </p:nvSpPr>
        <p:spPr>
          <a:xfrm>
            <a:off x="549275" y="3543659"/>
            <a:ext cx="8386996" cy="3046988"/>
          </a:xfrm>
          <a:prstGeom prst="rect">
            <a:avLst/>
          </a:prstGeom>
          <a:noFill/>
        </p:spPr>
        <p:txBody>
          <a:bodyPr wrap="square" rtlCol="0">
            <a:spAutoFit/>
          </a:bodyPr>
          <a:lstStyle/>
          <a:p>
            <a:pPr algn="ctr"/>
            <a:r>
              <a:rPr lang="en-US" sz="2400" b="1" dirty="0" smtClean="0">
                <a:solidFill>
                  <a:schemeClr val="accent1"/>
                </a:solidFill>
                <a:latin typeface="Baskerville"/>
                <a:cs typeface="Baskerville"/>
              </a:rPr>
              <a:t>Big Idea </a:t>
            </a:r>
            <a:r>
              <a:rPr lang="en-US" sz="2400" b="1" smtClean="0">
                <a:solidFill>
                  <a:schemeClr val="accent1"/>
                </a:solidFill>
                <a:latin typeface="Baskerville"/>
                <a:cs typeface="Baskerville"/>
              </a:rPr>
              <a:t>/ Central Idea</a:t>
            </a:r>
            <a:endParaRPr lang="en-US" sz="2400" b="1" dirty="0" smtClean="0">
              <a:solidFill>
                <a:schemeClr val="accent1"/>
              </a:solidFill>
              <a:latin typeface="Baskerville"/>
              <a:cs typeface="Baskerville"/>
            </a:endParaRPr>
          </a:p>
          <a:p>
            <a:pPr algn="ctr"/>
            <a:endParaRPr lang="en-US" b="1" dirty="0" smtClean="0"/>
          </a:p>
          <a:p>
            <a:pPr algn="ctr"/>
            <a:r>
              <a:rPr lang="en-US" b="1" dirty="0" smtClean="0"/>
              <a:t>Powerful forces – technology, geography, values/ideas, economics, and desire for power – come together to create human history</a:t>
            </a:r>
          </a:p>
          <a:p>
            <a:pPr algn="ctr"/>
            <a:endParaRPr lang="en-US" b="1" dirty="0" smtClean="0"/>
          </a:p>
          <a:p>
            <a:pPr algn="ctr"/>
            <a:r>
              <a:rPr lang="en-US" sz="2400" b="1" dirty="0" smtClean="0">
                <a:solidFill>
                  <a:schemeClr val="accent1"/>
                </a:solidFill>
                <a:latin typeface="Baskerville"/>
                <a:cs typeface="Baskerville"/>
              </a:rPr>
              <a:t>Focusing Question for Writing</a:t>
            </a:r>
          </a:p>
          <a:p>
            <a:pPr algn="ctr"/>
            <a:endParaRPr lang="en-US" b="1" dirty="0" smtClean="0"/>
          </a:p>
          <a:p>
            <a:pPr algn="ctr"/>
            <a:r>
              <a:rPr lang="en-US" b="1" dirty="0" smtClean="0">
                <a:cs typeface="Baskerville"/>
              </a:rPr>
              <a:t>How did the  forces of history come together to create the events at Dunkirk in 1940?</a:t>
            </a:r>
          </a:p>
          <a:p>
            <a:endParaRPr lang="en-US" dirty="0"/>
          </a:p>
        </p:txBody>
      </p:sp>
    </p:spTree>
    <p:extLst>
      <p:ext uri="{BB962C8B-B14F-4D97-AF65-F5344CB8AC3E}">
        <p14:creationId xmlns:p14="http://schemas.microsoft.com/office/powerpoint/2010/main" xmlns="" val="1394215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1550"/>
          </a:xfrm>
        </p:spPr>
        <p:txBody>
          <a:bodyPr/>
          <a:lstStyle/>
          <a:p>
            <a:r>
              <a:rPr lang="en-US" sz="3200" b="1" dirty="0" smtClean="0">
                <a:latin typeface="Baskerville"/>
                <a:cs typeface="Baskerville"/>
              </a:rPr>
              <a:t>Models Can Help</a:t>
            </a:r>
            <a:endParaRPr lang="en-US" sz="3200" b="1" dirty="0">
              <a:latin typeface="Baskerville"/>
              <a:cs typeface="Baskerville"/>
            </a:endParaRPr>
          </a:p>
        </p:txBody>
      </p:sp>
      <p:sp>
        <p:nvSpPr>
          <p:cNvPr id="3" name="Content Placeholder 2"/>
          <p:cNvSpPr>
            <a:spLocks noGrp="1"/>
          </p:cNvSpPr>
          <p:nvPr>
            <p:ph idx="1"/>
          </p:nvPr>
        </p:nvSpPr>
        <p:spPr>
          <a:xfrm>
            <a:off x="549275" y="1046676"/>
            <a:ext cx="8042275" cy="5481651"/>
          </a:xfrm>
        </p:spPr>
        <p:txBody>
          <a:bodyPr>
            <a:noAutofit/>
          </a:bodyPr>
          <a:lstStyle/>
          <a:p>
            <a:pPr marL="0" indent="0" algn="ctr">
              <a:buNone/>
            </a:pPr>
            <a:r>
              <a:rPr lang="en-US" sz="1200" b="1" dirty="0"/>
              <a:t>The Great Breakdown of 1995</a:t>
            </a:r>
          </a:p>
          <a:p>
            <a:pPr marL="0" indent="0">
              <a:buNone/>
            </a:pPr>
            <a:r>
              <a:rPr lang="en-US" sz="1200" dirty="0"/>
              <a:t>Human history can be complicated. When we look at any big historical event, </a:t>
            </a:r>
            <a:r>
              <a:rPr lang="en-US" sz="1200" dirty="0" smtClean="0"/>
              <a:t>we know </a:t>
            </a:r>
            <a:r>
              <a:rPr lang="en-US" sz="1200" dirty="0"/>
              <a:t>that it has many causes. Great forces are at work, often all at the same time. </a:t>
            </a:r>
            <a:r>
              <a:rPr lang="en-US" sz="1200" dirty="0" smtClean="0"/>
              <a:t>The same </a:t>
            </a:r>
            <a:r>
              <a:rPr lang="en-US" sz="1200" dirty="0"/>
              <a:t>can be true even of small, more personal events.</a:t>
            </a:r>
          </a:p>
          <a:p>
            <a:pPr marL="0" indent="0">
              <a:buNone/>
            </a:pPr>
            <a:r>
              <a:rPr lang="en-US" sz="1200" dirty="0"/>
              <a:t>It was the fall of 1995. Sarah, aged 23, had just moved to Long Island</a:t>
            </a:r>
            <a:r>
              <a:rPr lang="en-US" sz="1200" dirty="0" smtClean="0"/>
              <a:t>, New </a:t>
            </a:r>
            <a:r>
              <a:rPr lang="en-US" sz="1200" dirty="0"/>
              <a:t>York to go to graduate school. Graduate classes are often held at night so </a:t>
            </a:r>
            <a:r>
              <a:rPr lang="en-US" sz="1200" dirty="0" smtClean="0"/>
              <a:t>that students </a:t>
            </a:r>
            <a:r>
              <a:rPr lang="en-US" sz="1200" dirty="0"/>
              <a:t>can work during the day, so on this particular fall date Sarah was returning </a:t>
            </a:r>
            <a:r>
              <a:rPr lang="en-US" sz="1200" dirty="0" smtClean="0"/>
              <a:t>to her </a:t>
            </a:r>
            <a:r>
              <a:rPr lang="en-US" sz="1200" dirty="0"/>
              <a:t>apartment by way of the Long Island Expressway around ten o’clock at night. </a:t>
            </a:r>
            <a:r>
              <a:rPr lang="en-US" sz="1200" dirty="0" smtClean="0"/>
              <a:t>The Long </a:t>
            </a:r>
            <a:r>
              <a:rPr lang="en-US" sz="1200" dirty="0"/>
              <a:t>Island Expressway is always a busy place. No matter what time of day or </a:t>
            </a:r>
            <a:r>
              <a:rPr lang="en-US" sz="1200" dirty="0" smtClean="0"/>
              <a:t>night one </a:t>
            </a:r>
            <a:r>
              <a:rPr lang="en-US" sz="1200" dirty="0"/>
              <a:t>drives on it, there is always heavy traffic, and it is always speeding right along. </a:t>
            </a:r>
            <a:r>
              <a:rPr lang="en-US" sz="1200" dirty="0" smtClean="0"/>
              <a:t>As Sarah </a:t>
            </a:r>
            <a:r>
              <a:rPr lang="en-US" sz="1200" dirty="0"/>
              <a:t>was whizzing down the highway , she suddenly heard a loud CLUNKETYCLUNK</a:t>
            </a:r>
            <a:r>
              <a:rPr lang="en-US" sz="1200" dirty="0" smtClean="0"/>
              <a:t>-CLUNK</a:t>
            </a:r>
            <a:r>
              <a:rPr lang="en-US" sz="1200" dirty="0"/>
              <a:t>-CLUNK. At the same time, she felt the car lurch to the side. When </a:t>
            </a:r>
            <a:r>
              <a:rPr lang="en-US" sz="1200" dirty="0" smtClean="0"/>
              <a:t>she pulled </a:t>
            </a:r>
            <a:r>
              <a:rPr lang="en-US" sz="1200" dirty="0"/>
              <a:t>over and got out to look at the car, she realized she had a flat tire. It was </a:t>
            </a:r>
            <a:r>
              <a:rPr lang="en-US" sz="1200" dirty="0" smtClean="0"/>
              <a:t>a frightening </a:t>
            </a:r>
            <a:r>
              <a:rPr lang="en-US" sz="1200" dirty="0"/>
              <a:t>moment for her, to say the least. As it happened, however, luck was </a:t>
            </a:r>
            <a:r>
              <a:rPr lang="en-US" sz="1200" dirty="0" smtClean="0"/>
              <a:t>with her</a:t>
            </a:r>
            <a:r>
              <a:rPr lang="en-US" sz="1200" dirty="0"/>
              <a:t>. Even before a police car could stop to help, a motorist stopped to </a:t>
            </a:r>
            <a:r>
              <a:rPr lang="en-US" sz="1200" dirty="0" smtClean="0"/>
              <a:t>help. The </a:t>
            </a:r>
            <a:r>
              <a:rPr lang="en-US" sz="1200" dirty="0"/>
              <a:t>motorist could not speak English, but he could see what was wrong with </a:t>
            </a:r>
            <a:r>
              <a:rPr lang="en-US" sz="1200" dirty="0" smtClean="0"/>
              <a:t>the car</a:t>
            </a:r>
            <a:r>
              <a:rPr lang="en-US" sz="1200" dirty="0"/>
              <a:t>. Within moments he had the flat tire off; within ten minutes, the spare tire was </a:t>
            </a:r>
            <a:r>
              <a:rPr lang="en-US" sz="1200" dirty="0" smtClean="0"/>
              <a:t>on and </a:t>
            </a:r>
            <a:r>
              <a:rPr lang="en-US" sz="1200" dirty="0"/>
              <a:t>the car was ready. When Sarah tried to pay him, he simply smiled and waved, </a:t>
            </a:r>
            <a:r>
              <a:rPr lang="en-US" sz="1200" dirty="0" smtClean="0"/>
              <a:t>then got </a:t>
            </a:r>
            <a:r>
              <a:rPr lang="en-US" sz="1200" dirty="0"/>
              <a:t>in his car and drove </a:t>
            </a:r>
            <a:r>
              <a:rPr lang="en-US" sz="1200" dirty="0" smtClean="0"/>
              <a:t>off. </a:t>
            </a:r>
          </a:p>
          <a:p>
            <a:pPr marL="0" indent="0">
              <a:buNone/>
            </a:pPr>
            <a:r>
              <a:rPr lang="en-US" sz="1200" dirty="0" smtClean="0"/>
              <a:t>In </a:t>
            </a:r>
            <a:r>
              <a:rPr lang="en-US" sz="1200" dirty="0"/>
              <a:t>this seemingly simple event, we can see that broad forces of human </a:t>
            </a:r>
            <a:r>
              <a:rPr lang="en-US" sz="1200" dirty="0" smtClean="0"/>
              <a:t>history came </a:t>
            </a:r>
            <a:r>
              <a:rPr lang="en-US" sz="1200" dirty="0"/>
              <a:t>together to make it happen. Three of the most striking are technology</a:t>
            </a:r>
            <a:r>
              <a:rPr lang="en-US" sz="1200" dirty="0" smtClean="0"/>
              <a:t>, economics</a:t>
            </a:r>
            <a:r>
              <a:rPr lang="en-US" sz="1200" dirty="0"/>
              <a:t>, and ideas/values</a:t>
            </a:r>
            <a:r>
              <a:rPr lang="en-US" sz="1200" dirty="0" smtClean="0"/>
              <a:t>.</a:t>
            </a:r>
          </a:p>
          <a:p>
            <a:pPr marL="0" indent="0">
              <a:buNone/>
            </a:pPr>
            <a:r>
              <a:rPr lang="en-US" sz="1200" dirty="0"/>
              <a:t> </a:t>
            </a:r>
            <a:r>
              <a:rPr lang="en-US" sz="1200" dirty="0" smtClean="0"/>
              <a:t>     First</a:t>
            </a:r>
            <a:r>
              <a:rPr lang="en-US" sz="1200" dirty="0"/>
              <a:t>, technology played a large part in Sarah’s flat tire experience. </a:t>
            </a:r>
            <a:r>
              <a:rPr lang="en-US" sz="1200" dirty="0" smtClean="0"/>
              <a:t>She,  </a:t>
            </a:r>
            <a:r>
              <a:rPr lang="en-US" sz="1200" dirty="0"/>
              <a:t>like </a:t>
            </a:r>
            <a:r>
              <a:rPr lang="en-US" sz="1200" dirty="0" smtClean="0"/>
              <a:t>all other </a:t>
            </a:r>
            <a:r>
              <a:rPr lang="en-US" sz="1200" dirty="0"/>
              <a:t>drivers, was completely dependent on the tires of her car. Tires are an </a:t>
            </a:r>
            <a:r>
              <a:rPr lang="en-US" sz="1200" dirty="0" smtClean="0"/>
              <a:t>amazing technological </a:t>
            </a:r>
            <a:r>
              <a:rPr lang="en-US" sz="1200" dirty="0"/>
              <a:t>invention. Scientists have learned, in the last 150 years or so, to </a:t>
            </a:r>
            <a:r>
              <a:rPr lang="en-US" sz="1200" dirty="0" smtClean="0"/>
              <a:t>make better </a:t>
            </a:r>
            <a:r>
              <a:rPr lang="en-US" sz="1200" dirty="0"/>
              <a:t>and better tires out of rubber and other materials. Tires can take an </a:t>
            </a:r>
            <a:r>
              <a:rPr lang="en-US" sz="1200" dirty="0" smtClean="0"/>
              <a:t>amazing amount </a:t>
            </a:r>
            <a:r>
              <a:rPr lang="en-US" sz="1200" dirty="0"/>
              <a:t>of abuse. Sarah had already driven 30,000 miles on her car’s tires, and they </a:t>
            </a:r>
            <a:r>
              <a:rPr lang="en-US" sz="1200" dirty="0" smtClean="0"/>
              <a:t>had never </a:t>
            </a:r>
            <a:r>
              <a:rPr lang="en-US" sz="1200" dirty="0"/>
              <a:t>failed her. However, they failed her that night.</a:t>
            </a:r>
          </a:p>
        </p:txBody>
      </p:sp>
      <p:sp>
        <p:nvSpPr>
          <p:cNvPr id="5" name="TextBox 4"/>
          <p:cNvSpPr txBox="1"/>
          <p:nvPr/>
        </p:nvSpPr>
        <p:spPr>
          <a:xfrm>
            <a:off x="195376" y="1904774"/>
            <a:ext cx="8759354" cy="1754327"/>
          </a:xfrm>
          <a:prstGeom prst="rect">
            <a:avLst/>
          </a:prstGeom>
          <a:solidFill>
            <a:schemeClr val="bg1"/>
          </a:solidFill>
        </p:spPr>
        <p:txBody>
          <a:bodyPr wrap="square" rtlCol="0">
            <a:spAutoFit/>
          </a:bodyPr>
          <a:lstStyle/>
          <a:p>
            <a:pPr algn="ctr"/>
            <a:r>
              <a:rPr lang="en-US" b="1" dirty="0" smtClean="0">
                <a:solidFill>
                  <a:schemeClr val="accent6">
                    <a:lumMod val="75000"/>
                  </a:schemeClr>
                </a:solidFill>
              </a:rPr>
              <a:t>A model that is similar to what the student will write gives the student a sense of where he is going – both in terms of overall structure, and in terms of what this kind of thinking can look like.</a:t>
            </a:r>
          </a:p>
          <a:p>
            <a:pPr algn="ctr"/>
            <a:endParaRPr lang="en-US" b="1" dirty="0">
              <a:solidFill>
                <a:schemeClr val="accent6">
                  <a:lumMod val="75000"/>
                </a:schemeClr>
              </a:solidFill>
            </a:endParaRPr>
          </a:p>
          <a:p>
            <a:pPr algn="ctr"/>
            <a:r>
              <a:rPr lang="en-US" b="1" dirty="0" smtClean="0">
                <a:solidFill>
                  <a:schemeClr val="accent6">
                    <a:lumMod val="75000"/>
                  </a:schemeClr>
                </a:solidFill>
              </a:rPr>
              <a:t>Read the model in </a:t>
            </a:r>
            <a:r>
              <a:rPr lang="en-US" b="1" smtClean="0">
                <a:solidFill>
                  <a:schemeClr val="accent6">
                    <a:lumMod val="75000"/>
                  </a:schemeClr>
                </a:solidFill>
              </a:rPr>
              <a:t>your packet </a:t>
            </a:r>
            <a:r>
              <a:rPr lang="en-US" b="1" dirty="0" smtClean="0">
                <a:solidFill>
                  <a:schemeClr val="accent6">
                    <a:lumMod val="75000"/>
                  </a:schemeClr>
                </a:solidFill>
              </a:rPr>
              <a:t>on pp. 41 and 42. . How could this be useful to students in writing about the little boats?</a:t>
            </a:r>
            <a:endParaRPr lang="en-US" b="1" dirty="0">
              <a:solidFill>
                <a:schemeClr val="accent6">
                  <a:lumMod val="75000"/>
                </a:schemeClr>
              </a:solidFill>
            </a:endParaRPr>
          </a:p>
        </p:txBody>
      </p:sp>
    </p:spTree>
    <p:extLst>
      <p:ext uri="{BB962C8B-B14F-4D97-AF65-F5344CB8AC3E}">
        <p14:creationId xmlns:p14="http://schemas.microsoft.com/office/powerpoint/2010/main" xmlns="" val="187551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8800" y="0"/>
            <a:ext cx="13527314" cy="9086850"/>
          </a:xfrm>
          <a:prstGeom prst="rect">
            <a:avLst/>
          </a:prstGeom>
        </p:spPr>
      </p:pic>
      <p:sp>
        <p:nvSpPr>
          <p:cNvPr id="2" name="Title 1"/>
          <p:cNvSpPr>
            <a:spLocks noGrp="1"/>
          </p:cNvSpPr>
          <p:nvPr>
            <p:ph type="title"/>
          </p:nvPr>
        </p:nvSpPr>
        <p:spPr>
          <a:xfrm>
            <a:off x="-646738" y="0"/>
            <a:ext cx="9877460" cy="1600200"/>
          </a:xfrm>
        </p:spPr>
        <p:txBody>
          <a:bodyPr>
            <a:normAutofit fontScale="90000"/>
          </a:bodyPr>
          <a:lstStyle/>
          <a:p>
            <a:r>
              <a:rPr lang="en-US" dirty="0" smtClean="0"/>
              <a:t/>
            </a:r>
            <a:br>
              <a:rPr lang="en-US" dirty="0" smtClean="0"/>
            </a:br>
            <a:r>
              <a:rPr lang="en-US" dirty="0"/>
              <a:t/>
            </a:r>
            <a:br>
              <a:rPr lang="en-US" dirty="0"/>
            </a:br>
            <a:r>
              <a:rPr lang="en-US" dirty="0" smtClean="0"/>
              <a:t>Common Core Literacy:</a:t>
            </a:r>
            <a:br>
              <a:rPr lang="en-US" dirty="0" smtClean="0"/>
            </a:br>
            <a:r>
              <a:rPr lang="en-US" dirty="0" smtClean="0"/>
              <a:t>What are the key shifts in ELA?</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4242908"/>
            <a:ext cx="9144000" cy="261509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95600" y="2971800"/>
            <a:ext cx="6627176" cy="4414215"/>
          </a:xfrm>
          <a:prstGeom prst="rect">
            <a:avLst/>
          </a:prstGeom>
          <a:effectLst>
            <a:softEdge rad="317500"/>
          </a:effectLst>
        </p:spPr>
      </p:pic>
      <p:sp>
        <p:nvSpPr>
          <p:cNvPr id="3" name="Content Placeholder 2"/>
          <p:cNvSpPr>
            <a:spLocks noGrp="1"/>
          </p:cNvSpPr>
          <p:nvPr>
            <p:ph idx="1"/>
          </p:nvPr>
        </p:nvSpPr>
        <p:spPr>
          <a:xfrm>
            <a:off x="76200" y="4160837"/>
            <a:ext cx="8229600" cy="4525963"/>
          </a:xfrm>
        </p:spPr>
        <p:txBody>
          <a:bodyPr/>
          <a:lstStyle/>
          <a:p>
            <a:pPr marL="0" indent="0">
              <a:buNone/>
            </a:pPr>
            <a:r>
              <a:rPr lang="en-US" dirty="0" smtClean="0"/>
              <a:t>3. Knowledge Base</a:t>
            </a:r>
            <a:endParaRPr lang="en-US" dirty="0"/>
          </a:p>
        </p:txBody>
      </p:sp>
      <p:sp>
        <p:nvSpPr>
          <p:cNvPr id="7" name="TextBox 6"/>
          <p:cNvSpPr txBox="1"/>
          <p:nvPr/>
        </p:nvSpPr>
        <p:spPr>
          <a:xfrm rot="1766861">
            <a:off x="830742" y="3883337"/>
            <a:ext cx="4465710" cy="523220"/>
          </a:xfrm>
          <a:prstGeom prst="rect">
            <a:avLst/>
          </a:prstGeom>
          <a:noFill/>
        </p:spPr>
        <p:txBody>
          <a:bodyPr wrap="none" rtlCol="0">
            <a:spAutoFit/>
          </a:bodyPr>
          <a:lstStyle/>
          <a:p>
            <a:r>
              <a:rPr lang="en-US" sz="2800" b="1" dirty="0" smtClean="0"/>
              <a:t>1. Increasingly complex texts</a:t>
            </a:r>
            <a:endParaRPr lang="en-US" sz="2800" b="1" dirty="0"/>
          </a:p>
        </p:txBody>
      </p:sp>
      <p:sp>
        <p:nvSpPr>
          <p:cNvPr id="8" name="TextBox 7"/>
          <p:cNvSpPr txBox="1"/>
          <p:nvPr/>
        </p:nvSpPr>
        <p:spPr>
          <a:xfrm>
            <a:off x="3048000" y="5334000"/>
            <a:ext cx="4264437" cy="707886"/>
          </a:xfrm>
          <a:prstGeom prst="rect">
            <a:avLst/>
          </a:prstGeom>
          <a:noFill/>
        </p:spPr>
        <p:txBody>
          <a:bodyPr wrap="none" rtlCol="0">
            <a:spAutoFit/>
          </a:bodyPr>
          <a:lstStyle/>
          <a:p>
            <a:r>
              <a:rPr lang="en-US" sz="4000" dirty="0" smtClean="0"/>
              <a:t>2. Evidence matters</a:t>
            </a:r>
            <a:endParaRPr lang="en-US" sz="4000" dirty="0"/>
          </a:p>
        </p:txBody>
      </p:sp>
    </p:spTree>
    <p:extLst>
      <p:ext uri="{BB962C8B-B14F-4D97-AF65-F5344CB8AC3E}">
        <p14:creationId xmlns:p14="http://schemas.microsoft.com/office/powerpoint/2010/main" xmlns="" val="30587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22" presetClass="entr" presetSubtype="4" fill="hold" grpId="0" nodeType="with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wipe(down)">
                                      <p:cBhvr>
                                        <p:cTn id="2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2000"/>
                                        <p:tgtEl>
                                          <p:spTgt spid="3">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1352</TotalTime>
  <Words>2422</Words>
  <Application>Microsoft Office PowerPoint</Application>
  <PresentationFormat>On-screen Show (4:3)</PresentationFormat>
  <Paragraphs>270</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It’s All About Thinking, Write?</vt:lpstr>
      <vt:lpstr>Presented by the Vermont Writing Collaborative</vt:lpstr>
      <vt:lpstr>The Big Idea</vt:lpstr>
      <vt:lpstr>A Shared Reading Experience</vt:lpstr>
      <vt:lpstr>“Knowing, Thinking, and Writing”  </vt:lpstr>
      <vt:lpstr>A Closer Look: The Role of a Model in Helping Kids Write Effectively</vt:lpstr>
      <vt:lpstr>The Long Night of the Little Boats</vt:lpstr>
      <vt:lpstr>Models Can Help</vt:lpstr>
      <vt:lpstr>  Common Core Literacy: What are the key shifts in ELA?</vt:lpstr>
      <vt:lpstr> Genetically Modified Organisms: A Public Issue</vt:lpstr>
      <vt:lpstr>Slide 11</vt:lpstr>
      <vt:lpstr>Slide 12</vt:lpstr>
      <vt:lpstr>A Close Look At a Complex Text</vt:lpstr>
      <vt:lpstr>What Makes Text Complex?</vt:lpstr>
      <vt:lpstr> Text Complexity in “Persuasion”</vt:lpstr>
      <vt:lpstr>Slide 16</vt:lpstr>
      <vt:lpstr>What else did the teacher do to help build knowledge and understanding?</vt:lpstr>
      <vt:lpstr> And what ELSE did the teacher do to help build knowledge and understanding?</vt:lpstr>
      <vt:lpstr>Slide 19</vt:lpstr>
      <vt:lpstr>Slide 20</vt:lpstr>
      <vt:lpstr>What is “In Common”? A collection of annotated student samples K-12. </vt:lpstr>
      <vt:lpstr>Finding In Common www.achievethecore.org</vt:lpstr>
      <vt:lpstr>Click “Student Writing Samples”</vt:lpstr>
      <vt:lpstr>In Common, VIEW DETAILS</vt:lpstr>
      <vt:lpstr>On Demand Writing Uniform Prompts</vt:lpstr>
      <vt:lpstr>What can strong student Common Core work, written independently from complex text, look like?</vt:lpstr>
      <vt:lpstr>Your Turn!</vt:lpstr>
      <vt:lpstr>Take a moment to reflect….</vt:lpstr>
      <vt:lpstr>Presenters’ Names</vt:lpstr>
      <vt:lpstr>It’s All About Thinking, Write? Day Two Copyright © 2013 Joey Hawkins, Vermont Writing Collaborative All rights reserved For use by permission only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DLeddy</dc:creator>
  <cp:lastModifiedBy>Robin</cp:lastModifiedBy>
  <cp:revision>306</cp:revision>
  <dcterms:created xsi:type="dcterms:W3CDTF">2013-08-21T23:48:43Z</dcterms:created>
  <dcterms:modified xsi:type="dcterms:W3CDTF">2013-11-14T17:53:33Z</dcterms:modified>
</cp:coreProperties>
</file>